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  <p:sldId id="359" r:id="rId111"/>
    <p:sldId id="360" r:id="rId112"/>
    <p:sldId id="361" r:id="rId113"/>
    <p:sldId id="362" r:id="rId114"/>
    <p:sldId id="363" r:id="rId115"/>
    <p:sldId id="364" r:id="rId116"/>
    <p:sldId id="365" r:id="rId117"/>
    <p:sldId id="366" r:id="rId118"/>
    <p:sldId id="367" r:id="rId119"/>
    <p:sldId id="368" r:id="rId120"/>
    <p:sldId id="369" r:id="rId121"/>
    <p:sldId id="370" r:id="rId122"/>
    <p:sldId id="371" r:id="rId123"/>
    <p:sldId id="372" r:id="rId124"/>
    <p:sldId id="373" r:id="rId125"/>
    <p:sldId id="374" r:id="rId126"/>
    <p:sldId id="375" r:id="rId127"/>
    <p:sldId id="376" r:id="rId12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1pPr>
    <a:lvl2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2pPr>
    <a:lvl3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3pPr>
    <a:lvl4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4pPr>
    <a:lvl5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5pPr>
    <a:lvl6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6pPr>
    <a:lvl7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7pPr>
    <a:lvl8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8pPr>
    <a:lvl9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222222"/>
        </a:solidFill>
        <a:effectLst/>
        <a:uFillTx/>
        <a:latin typeface="DIN Condensed"/>
        <a:ea typeface="DIN Condensed"/>
        <a:cs typeface="DIN Condensed"/>
        <a:sym typeface="DIN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CCE0F1"/>
          </a:solidFill>
        </a:fill>
      </a:tcStyle>
    </a:wholeTbl>
    <a:band2H>
      <a:tcTxStyle b="def" i="def"/>
      <a:tcStyle>
        <a:tcBdr/>
        <a:fill>
          <a:solidFill>
            <a:srgbClr val="E7F0F8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D9E8D1"/>
          </a:solidFill>
        </a:fill>
      </a:tcStyle>
    </a:wholeTbl>
    <a:band2H>
      <a:tcTxStyle b="def" i="def"/>
      <a:tcStyle>
        <a:tcBdr/>
        <a:fill>
          <a:solidFill>
            <a:srgbClr val="EDF4E9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EACBD1"/>
          </a:solidFill>
        </a:fill>
      </a:tcStyle>
    </a:wholeTbl>
    <a:band2H>
      <a:tcTxStyle b="def" i="def"/>
      <a:tcStyle>
        <a:tcBdr/>
        <a:fill>
          <a:solidFill>
            <a:srgbClr val="F5E7E9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838787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round/>
            </a:ln>
          </a:top>
          <a:bottom>
            <a:ln w="25400" cap="flat">
              <a:solidFill>
                <a:srgbClr val="22222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DIN Condensed"/>
          <a:ea typeface="DIN Condensed"/>
          <a:cs typeface="DIN Condensed"/>
        </a:font>
        <a:srgbClr val="222222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381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381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222222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838787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solidFill>
            <a:srgbClr val="838787">
              <a:alpha val="20000"/>
            </a:srgbClr>
          </a:solidFill>
        </a:fill>
      </a:tcStyle>
    </a:firstCol>
    <a:la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50800" cap="flat">
              <a:solidFill>
                <a:srgbClr val="838787"/>
              </a:solidFill>
              <a:prstDash val="solid"/>
              <a:round/>
            </a:ln>
          </a:top>
          <a:bottom>
            <a:ln w="127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DIN Condensed"/>
          <a:ea typeface="DIN Condensed"/>
          <a:cs typeface="DIN Condensed"/>
        </a:font>
        <a:srgbClr val="838787"/>
      </a:tcTxStyle>
      <a:tcStyle>
        <a:tcBdr>
          <a:left>
            <a:ln w="12700" cap="flat">
              <a:solidFill>
                <a:srgbClr val="838787"/>
              </a:solidFill>
              <a:prstDash val="solid"/>
              <a:round/>
            </a:ln>
          </a:left>
          <a:right>
            <a:ln w="12700" cap="flat">
              <a:solidFill>
                <a:srgbClr val="838787"/>
              </a:solidFill>
              <a:prstDash val="solid"/>
              <a:round/>
            </a:ln>
          </a:right>
          <a:top>
            <a:ln w="12700" cap="flat">
              <a:solidFill>
                <a:srgbClr val="838787"/>
              </a:solidFill>
              <a:prstDash val="solid"/>
              <a:round/>
            </a:ln>
          </a:top>
          <a:bottom>
            <a:ln w="25400" cap="flat">
              <a:solidFill>
                <a:srgbClr val="838787"/>
              </a:solidFill>
              <a:prstDash val="solid"/>
              <a:round/>
            </a:ln>
          </a:bottom>
          <a:insideH>
            <a:ln w="12700" cap="flat">
              <a:solidFill>
                <a:srgbClr val="838787"/>
              </a:solidFill>
              <a:prstDash val="solid"/>
              <a:round/>
            </a:ln>
          </a:insideH>
          <a:insideV>
            <a:ln w="12700" cap="flat">
              <a:solidFill>
                <a:srgbClr val="838787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Relationship Id="rId82" Type="http://schemas.openxmlformats.org/officeDocument/2006/relationships/slide" Target="slides/slide75.xml"/><Relationship Id="rId83" Type="http://schemas.openxmlformats.org/officeDocument/2006/relationships/slide" Target="slides/slide76.xml"/><Relationship Id="rId84" Type="http://schemas.openxmlformats.org/officeDocument/2006/relationships/slide" Target="slides/slide77.xml"/><Relationship Id="rId85" Type="http://schemas.openxmlformats.org/officeDocument/2006/relationships/slide" Target="slides/slide78.xml"/><Relationship Id="rId86" Type="http://schemas.openxmlformats.org/officeDocument/2006/relationships/slide" Target="slides/slide79.xml"/><Relationship Id="rId87" Type="http://schemas.openxmlformats.org/officeDocument/2006/relationships/slide" Target="slides/slide80.xml"/><Relationship Id="rId88" Type="http://schemas.openxmlformats.org/officeDocument/2006/relationships/slide" Target="slides/slide81.xml"/><Relationship Id="rId89" Type="http://schemas.openxmlformats.org/officeDocument/2006/relationships/slide" Target="slides/slide82.xml"/><Relationship Id="rId90" Type="http://schemas.openxmlformats.org/officeDocument/2006/relationships/slide" Target="slides/slide83.xml"/><Relationship Id="rId91" Type="http://schemas.openxmlformats.org/officeDocument/2006/relationships/slide" Target="slides/slide84.xml"/><Relationship Id="rId92" Type="http://schemas.openxmlformats.org/officeDocument/2006/relationships/slide" Target="slides/slide85.xml"/><Relationship Id="rId93" Type="http://schemas.openxmlformats.org/officeDocument/2006/relationships/slide" Target="slides/slide86.xml"/><Relationship Id="rId94" Type="http://schemas.openxmlformats.org/officeDocument/2006/relationships/slide" Target="slides/slide87.xml"/><Relationship Id="rId95" Type="http://schemas.openxmlformats.org/officeDocument/2006/relationships/slide" Target="slides/slide88.xml"/><Relationship Id="rId96" Type="http://schemas.openxmlformats.org/officeDocument/2006/relationships/slide" Target="slides/slide89.xml"/><Relationship Id="rId97" Type="http://schemas.openxmlformats.org/officeDocument/2006/relationships/slide" Target="slides/slide90.xml"/><Relationship Id="rId98" Type="http://schemas.openxmlformats.org/officeDocument/2006/relationships/slide" Target="slides/slide91.xml"/><Relationship Id="rId99" Type="http://schemas.openxmlformats.org/officeDocument/2006/relationships/slide" Target="slides/slide92.xml"/><Relationship Id="rId100" Type="http://schemas.openxmlformats.org/officeDocument/2006/relationships/slide" Target="slides/slide93.xml"/><Relationship Id="rId101" Type="http://schemas.openxmlformats.org/officeDocument/2006/relationships/slide" Target="slides/slide94.xml"/><Relationship Id="rId102" Type="http://schemas.openxmlformats.org/officeDocument/2006/relationships/slide" Target="slides/slide95.xml"/><Relationship Id="rId103" Type="http://schemas.openxmlformats.org/officeDocument/2006/relationships/slide" Target="slides/slide96.xml"/><Relationship Id="rId104" Type="http://schemas.openxmlformats.org/officeDocument/2006/relationships/slide" Target="slides/slide97.xml"/><Relationship Id="rId105" Type="http://schemas.openxmlformats.org/officeDocument/2006/relationships/slide" Target="slides/slide98.xml"/><Relationship Id="rId106" Type="http://schemas.openxmlformats.org/officeDocument/2006/relationships/slide" Target="slides/slide99.xml"/><Relationship Id="rId107" Type="http://schemas.openxmlformats.org/officeDocument/2006/relationships/slide" Target="slides/slide100.xml"/><Relationship Id="rId108" Type="http://schemas.openxmlformats.org/officeDocument/2006/relationships/slide" Target="slides/slide101.xml"/><Relationship Id="rId109" Type="http://schemas.openxmlformats.org/officeDocument/2006/relationships/slide" Target="slides/slide102.xml"/><Relationship Id="rId110" Type="http://schemas.openxmlformats.org/officeDocument/2006/relationships/slide" Target="slides/slide103.xml"/><Relationship Id="rId111" Type="http://schemas.openxmlformats.org/officeDocument/2006/relationships/slide" Target="slides/slide104.xml"/><Relationship Id="rId112" Type="http://schemas.openxmlformats.org/officeDocument/2006/relationships/slide" Target="slides/slide105.xml"/><Relationship Id="rId113" Type="http://schemas.openxmlformats.org/officeDocument/2006/relationships/slide" Target="slides/slide106.xml"/><Relationship Id="rId114" Type="http://schemas.openxmlformats.org/officeDocument/2006/relationships/slide" Target="slides/slide107.xml"/><Relationship Id="rId115" Type="http://schemas.openxmlformats.org/officeDocument/2006/relationships/slide" Target="slides/slide108.xml"/><Relationship Id="rId116" Type="http://schemas.openxmlformats.org/officeDocument/2006/relationships/slide" Target="slides/slide109.xml"/><Relationship Id="rId117" Type="http://schemas.openxmlformats.org/officeDocument/2006/relationships/slide" Target="slides/slide110.xml"/><Relationship Id="rId118" Type="http://schemas.openxmlformats.org/officeDocument/2006/relationships/slide" Target="slides/slide111.xml"/><Relationship Id="rId119" Type="http://schemas.openxmlformats.org/officeDocument/2006/relationships/slide" Target="slides/slide112.xml"/><Relationship Id="rId120" Type="http://schemas.openxmlformats.org/officeDocument/2006/relationships/slide" Target="slides/slide113.xml"/><Relationship Id="rId121" Type="http://schemas.openxmlformats.org/officeDocument/2006/relationships/slide" Target="slides/slide114.xml"/><Relationship Id="rId122" Type="http://schemas.openxmlformats.org/officeDocument/2006/relationships/slide" Target="slides/slide115.xml"/><Relationship Id="rId123" Type="http://schemas.openxmlformats.org/officeDocument/2006/relationships/slide" Target="slides/slide116.xml"/><Relationship Id="rId124" Type="http://schemas.openxmlformats.org/officeDocument/2006/relationships/slide" Target="slides/slide117.xml"/><Relationship Id="rId125" Type="http://schemas.openxmlformats.org/officeDocument/2006/relationships/slide" Target="slides/slide118.xml"/><Relationship Id="rId126" Type="http://schemas.openxmlformats.org/officeDocument/2006/relationships/slide" Target="slides/slide119.xml"/><Relationship Id="rId127" Type="http://schemas.openxmlformats.org/officeDocument/2006/relationships/slide" Target="slides/slide120.xml"/><Relationship Id="rId128" Type="http://schemas.openxmlformats.org/officeDocument/2006/relationships/slide" Target="slides/slide121.xml"/></Relationships>

</file>

<file path=ppt/media/image1.gif>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9" name="Shape 18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 flipV="1">
            <a:off x="406400" y="6140894"/>
            <a:ext cx="12192000" cy="26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12" name="Shape 12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defRPr cap="all" sz="17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106" name="Shape 106"/>
          <p:cNvSpPr/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Shape 107"/>
          <p:cNvSpPr/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4445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108" name="Shape 108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hape 116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7" name="Shape 117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8" name="Shape 118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126" name="Shape 126"/>
          <p:cNvSpPr/>
          <p:nvPr/>
        </p:nvSpPr>
        <p:spPr>
          <a:xfrm>
            <a:off x="469900" y="2362200"/>
            <a:ext cx="12065001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127" name="Shape 127"/>
          <p:cNvSpPr/>
          <p:nvPr>
            <p:ph type="body" sz="quarter" idx="1"/>
          </p:nvPr>
        </p:nvSpPr>
        <p:spPr>
          <a:xfrm>
            <a:off x="889000" y="2908300"/>
            <a:ext cx="11226800" cy="1297945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584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  <a:lvl2pPr marL="16734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2pPr>
            <a:lvl3pPr marL="21179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3pPr>
            <a:lvl4pPr marL="25624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4pPr>
            <a:lvl5pPr marL="30069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hape 128"/>
          <p:cNvSpPr/>
          <p:nvPr>
            <p:ph type="body" sz="quarter" idx="13"/>
          </p:nvPr>
        </p:nvSpPr>
        <p:spPr>
          <a:xfrm>
            <a:off x="406400" y="7789333"/>
            <a:ext cx="12192000" cy="863605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0" indent="0" algn="r" defTabSz="578358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5940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</a:p>
        </p:txBody>
      </p:sp>
      <p:sp>
        <p:nvSpPr>
          <p:cNvPr id="129" name="Shape 129"/>
          <p:cNvSpPr/>
          <p:nvPr>
            <p:ph type="body" sz="quarter" idx="14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/>
          <a:p>
            <a: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cap="all" spc="10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Shape 130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body" sz="quarter" idx="1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584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  <a:lvl2pPr marL="16734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2pPr>
            <a:lvl3pPr marL="21179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3pPr>
            <a:lvl4pPr marL="25624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4pPr>
            <a:lvl5pPr marL="30069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z="9400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8" name="Shape 138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4"/>
          </p:nvPr>
        </p:nvSpPr>
        <p:spPr>
          <a:xfrm>
            <a:off x="5892800" y="7789333"/>
            <a:ext cx="6705600" cy="863605"/>
          </a:xfrm>
          <a:prstGeom prst="rect">
            <a:avLst/>
          </a:prstGeom>
        </p:spPr>
        <p:txBody>
          <a:bodyPr lIns="50800" tIns="50800" rIns="50800" bIns="50800" anchor="ctr"/>
          <a:lstStyle/>
          <a:p>
            <a:pPr marL="0" indent="0" defTabSz="452627">
              <a:spcBef>
                <a:spcPts val="0"/>
              </a:spcBef>
              <a:buSzTx/>
              <a:buFontTx/>
              <a:buNone/>
              <a:defRPr sz="5940">
                <a:solidFill>
                  <a:srgbClr val="232323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</a:p>
        </p:txBody>
      </p:sp>
      <p:sp>
        <p:nvSpPr>
          <p:cNvPr id="140" name="Shape 140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Shape 148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0" name="Shape 17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1" name="Shape 17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179" name="Shape 179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80" name="Shape 180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cap="all" sz="6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81" name="Shape 181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lIns="50800" tIns="50800" rIns="50800" bIns="50800"/>
          <a:lstStyle>
            <a:lvl1pPr marL="4445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8890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7780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2225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2" name="Shape 182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406400" y="6140894"/>
            <a:ext cx="12192000" cy="264"/>
          </a:xfrm>
          <a:prstGeom prst="rect">
            <a:avLst/>
          </a:prstGeom>
          <a:ln w="38100">
            <a:solidFill>
              <a:srgbClr val="A6AAA9"/>
            </a:solidFill>
          </a:ln>
        </p:spPr>
        <p:txBody>
          <a:bodyPr lIns="50800" tIns="50800" rIns="50800" bIns="50800" anchor="ctr"/>
          <a:lstStyle>
            <a:lvl1pPr marL="444500"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889000"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778000"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222500"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defRPr cap="all" sz="17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" name="Shape 24"/>
          <p:cNvSpPr/>
          <p:nvPr>
            <p:ph type="body" sz="quarter" idx="14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lIns="50800" tIns="50800" rIns="50800" bIns="50800" anchor="b"/>
          <a:lstStyle/>
          <a:p>
            <a: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5" name="Shape 25"/>
          <p:cNvSpPr/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V="1">
            <a:off x="406400" y="6140894"/>
            <a:ext cx="12192000" cy="26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3" name="Shape 3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defRPr cap="all" sz="17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hape 34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hape 35"/>
          <p:cNvSpPr/>
          <p:nvPr>
            <p:ph type="sldNum" sz="quarter" idx="2"/>
          </p:nvPr>
        </p:nvSpPr>
        <p:spPr>
          <a:xfrm>
            <a:off x="12161860" y="4191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defRPr cap="all" sz="17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3" name="Shape 43"/>
          <p:cNvSpPr/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V="1">
            <a:off x="5892800" y="6141011"/>
            <a:ext cx="6705600" cy="146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51" name="Shape 51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2" name="Shape 52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defRPr cap="all" sz="17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3" name="Shape 53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hape 54"/>
          <p:cNvSpPr/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62" name="Shape 62"/>
          <p:cNvSpPr/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hape 6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cap="all" sz="6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72" name="Shape 72"/>
          <p:cNvSpPr/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cap="all" sz="6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4" name="Shape 74"/>
          <p:cNvSpPr/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4445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83" name="Shape 83"/>
          <p:cNvSpPr/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cap="all" sz="6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5" name="Shape 85"/>
          <p:cNvSpPr/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4445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94" name="Shape 94"/>
          <p:cNvSpPr/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/>
          <p:nvPr>
            <p:ph type="pic" sz="half" idx="13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6" name="Shape 96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cap="all" sz="60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7" name="Shape 97"/>
          <p:cNvSpPr/>
          <p:nvPr>
            <p:ph type="body" sz="half" idx="14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4445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28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</a:p>
        </p:txBody>
      </p:sp>
      <p:sp>
        <p:nvSpPr>
          <p:cNvPr id="98" name="Shape 98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50238" y="390595"/>
            <a:ext cx="11704324" cy="1625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2" tIns="65022" rIns="65022" bIns="65022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650238" y="2275838"/>
            <a:ext cx="11704324" cy="6436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5022" tIns="65022" rIns="65022" bIns="65022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1998692" y="9114113"/>
            <a:ext cx="355869" cy="371347"/>
          </a:xfrm>
          <a:prstGeom prst="rect">
            <a:avLst/>
          </a:prstGeom>
          <a:ln w="12700">
            <a:miter lim="400000"/>
          </a:ln>
        </p:spPr>
        <p:txBody>
          <a:bodyPr wrap="none" lIns="65022" tIns="65022" rIns="65022" bIns="65022" anchor="ctr">
            <a:spAutoFit/>
          </a:bodyPr>
          <a:lstStyle>
            <a:lvl1pPr algn="r" defTabSz="650240">
              <a:spcBef>
                <a:spcPts val="0"/>
              </a:spcBef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2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2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2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2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2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2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2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2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2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71487" marR="0" indent="-471487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906234" marR="0" indent="-449034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333500" marR="0" indent="-419100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874520" marR="0" indent="-502919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331720" marR="0" indent="-502920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797735" marR="0" indent="-575235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4999"/>
        <a:buFont typeface="Arial"/>
        <a:buChar char="‣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242235" marR="0" indent="-575235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4999"/>
        <a:buFont typeface="Arial"/>
        <a:buChar char="‣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86735" marR="0" indent="-575235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4999"/>
        <a:buFont typeface="Arial"/>
        <a:buChar char="‣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131235" marR="0" indent="-575235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4999"/>
        <a:buFont typeface="Arial"/>
        <a:buChar char="‣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0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0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0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0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0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0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0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0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0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0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8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gif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6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6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6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7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7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jpeg"/></Relationships>

</file>

<file path=ppt/slides/_rels/slide8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9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jpeg"/></Relationships>

</file>

<file path=ppt/slides/_rels/slide9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9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Bootcamp</a:t>
            </a:r>
          </a:p>
        </p:txBody>
      </p:sp>
      <p:sp>
        <p:nvSpPr>
          <p:cNvPr id="192" name="Shape 192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 for Data Science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224" name="Shape 224"/>
          <p:cNvSpPr/>
          <p:nvPr/>
        </p:nvSpPr>
        <p:spPr>
          <a:xfrm>
            <a:off x="495150" y="3282949"/>
            <a:ext cx="11562527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def double(my_name):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3"/>
                </a:solidFill>
              </a:rPr>
              <a:t>answer = my_name + my_name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return answer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if Statement</a:t>
            </a:r>
          </a:p>
        </p:txBody>
      </p:sp>
      <p:sp>
        <p:nvSpPr>
          <p:cNvPr id="559" name="Shape 559"/>
          <p:cNvSpPr/>
          <p:nvPr/>
        </p:nvSpPr>
        <p:spPr>
          <a:xfrm>
            <a:off x="444350" y="4000498"/>
            <a:ext cx="11562527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if condition_is_true: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print(“extra code runs!”)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Shape 561"/>
          <p:cNvSpPr/>
          <p:nvPr/>
        </p:nvSpPr>
        <p:spPr>
          <a:xfrm>
            <a:off x="3080241" y="5782667"/>
            <a:ext cx="2426628" cy="501586"/>
          </a:xfrm>
          <a:prstGeom prst="rightArrow">
            <a:avLst>
              <a:gd name="adj1" fmla="val 32000"/>
              <a:gd name="adj2" fmla="val 162047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62" name="Shape 562"/>
          <p:cNvSpPr/>
          <p:nvPr/>
        </p:nvSpPr>
        <p:spPr>
          <a:xfrm>
            <a:off x="1483607" y="5121638"/>
            <a:ext cx="1983583" cy="1823643"/>
          </a:xfrm>
          <a:prstGeom prst="rect">
            <a:avLst/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63" name="Shape 563"/>
          <p:cNvSpPr/>
          <p:nvPr/>
        </p:nvSpPr>
        <p:spPr>
          <a:xfrm>
            <a:off x="8910394" y="2684925"/>
            <a:ext cx="2153599" cy="1989602"/>
          </a:xfrm>
          <a:prstGeom prst="rect">
            <a:avLst/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64" name="Shape 564"/>
          <p:cNvSpPr/>
          <p:nvPr/>
        </p:nvSpPr>
        <p:spPr>
          <a:xfrm>
            <a:off x="9290218" y="3279674"/>
            <a:ext cx="1575309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Extra!</a:t>
            </a:r>
          </a:p>
        </p:txBody>
      </p:sp>
      <p:sp>
        <p:nvSpPr>
          <p:cNvPr id="565" name="Shape 565"/>
          <p:cNvSpPr/>
          <p:nvPr/>
        </p:nvSpPr>
        <p:spPr>
          <a:xfrm>
            <a:off x="1842667" y="5633408"/>
            <a:ext cx="1265462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40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Start</a:t>
            </a:r>
          </a:p>
        </p:txBody>
      </p:sp>
      <p:sp>
        <p:nvSpPr>
          <p:cNvPr id="566" name="Shape 566"/>
          <p:cNvSpPr/>
          <p:nvPr>
            <p:ph type="title" idx="4294967295"/>
          </p:nvPr>
        </p:nvSpPr>
        <p:spPr>
          <a:xfrm>
            <a:off x="3488828" y="714128"/>
            <a:ext cx="6027145" cy="1417971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438150">
              <a:lnSpc>
                <a:spcPct val="80000"/>
              </a:lnSpc>
              <a:spcBef>
                <a:spcPts val="2100"/>
              </a:spcBef>
              <a:defRPr cap="all" sz="97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Flow Diagram</a:t>
            </a:r>
          </a:p>
        </p:txBody>
      </p:sp>
      <p:sp>
        <p:nvSpPr>
          <p:cNvPr id="567" name="Shape 567"/>
          <p:cNvSpPr/>
          <p:nvPr/>
        </p:nvSpPr>
        <p:spPr>
          <a:xfrm>
            <a:off x="5533595" y="5038657"/>
            <a:ext cx="2153599" cy="19896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800"/>
            </a:pPr>
          </a:p>
        </p:txBody>
      </p:sp>
      <p:sp>
        <p:nvSpPr>
          <p:cNvPr id="568" name="Shape 568"/>
          <p:cNvSpPr/>
          <p:nvPr/>
        </p:nvSpPr>
        <p:spPr>
          <a:xfrm>
            <a:off x="6380017" y="5633408"/>
            <a:ext cx="46075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If</a:t>
            </a:r>
          </a:p>
        </p:txBody>
      </p:sp>
      <p:sp>
        <p:nvSpPr>
          <p:cNvPr id="569" name="Shape 569"/>
          <p:cNvSpPr/>
          <p:nvPr/>
        </p:nvSpPr>
        <p:spPr>
          <a:xfrm>
            <a:off x="8910394" y="6909792"/>
            <a:ext cx="2153599" cy="1989602"/>
          </a:xfrm>
          <a:prstGeom prst="rect">
            <a:avLst/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70" name="Shape 570"/>
          <p:cNvSpPr/>
          <p:nvPr/>
        </p:nvSpPr>
        <p:spPr>
          <a:xfrm>
            <a:off x="9204873" y="7504542"/>
            <a:ext cx="1564641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Finish</a:t>
            </a:r>
          </a:p>
        </p:txBody>
      </p:sp>
      <p:sp>
        <p:nvSpPr>
          <p:cNvPr id="571" name="Shape 571"/>
          <p:cNvSpPr/>
          <p:nvPr/>
        </p:nvSpPr>
        <p:spPr>
          <a:xfrm>
            <a:off x="6903928" y="3727193"/>
            <a:ext cx="944881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Yes</a:t>
            </a:r>
          </a:p>
        </p:txBody>
      </p:sp>
      <p:sp>
        <p:nvSpPr>
          <p:cNvPr id="572" name="Shape 572"/>
          <p:cNvSpPr/>
          <p:nvPr/>
        </p:nvSpPr>
        <p:spPr>
          <a:xfrm>
            <a:off x="6958031" y="7370289"/>
            <a:ext cx="83667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No</a:t>
            </a:r>
          </a:p>
        </p:txBody>
      </p:sp>
      <p:sp>
        <p:nvSpPr>
          <p:cNvPr id="573" name="Shape 573"/>
          <p:cNvSpPr/>
          <p:nvPr/>
        </p:nvSpPr>
        <p:spPr>
          <a:xfrm rot="18900000">
            <a:off x="6712129" y="4461912"/>
            <a:ext cx="2426628" cy="501586"/>
          </a:xfrm>
          <a:prstGeom prst="rightArrow">
            <a:avLst>
              <a:gd name="adj1" fmla="val 32000"/>
              <a:gd name="adj2" fmla="val 162047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74" name="Shape 574"/>
          <p:cNvSpPr/>
          <p:nvPr/>
        </p:nvSpPr>
        <p:spPr>
          <a:xfrm rot="2700000">
            <a:off x="6699429" y="7216284"/>
            <a:ext cx="2426628" cy="501586"/>
          </a:xfrm>
          <a:prstGeom prst="rightArrow">
            <a:avLst>
              <a:gd name="adj1" fmla="val 32000"/>
              <a:gd name="adj2" fmla="val 162047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75" name="Shape 575"/>
          <p:cNvSpPr/>
          <p:nvPr/>
        </p:nvSpPr>
        <p:spPr>
          <a:xfrm rot="5400000">
            <a:off x="8773879" y="5490567"/>
            <a:ext cx="2426629" cy="501586"/>
          </a:xfrm>
          <a:prstGeom prst="rightArrow">
            <a:avLst>
              <a:gd name="adj1" fmla="val 32000"/>
              <a:gd name="adj2" fmla="val 162047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hape 577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if-Else Statement</a:t>
            </a:r>
          </a:p>
        </p:txBody>
      </p:sp>
      <p:sp>
        <p:nvSpPr>
          <p:cNvPr id="578" name="Shape 578"/>
          <p:cNvSpPr/>
          <p:nvPr/>
        </p:nvSpPr>
        <p:spPr>
          <a:xfrm>
            <a:off x="512083" y="3644898"/>
            <a:ext cx="11562527" cy="431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if condition_is_true: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print(“path #1 runs”)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else: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print(“path #2 runs”)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/>
          <p:nvPr/>
        </p:nvSpPr>
        <p:spPr>
          <a:xfrm>
            <a:off x="1543540" y="5528667"/>
            <a:ext cx="2426629" cy="501586"/>
          </a:xfrm>
          <a:prstGeom prst="rightArrow">
            <a:avLst>
              <a:gd name="adj1" fmla="val 32000"/>
              <a:gd name="adj2" fmla="val 162047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81" name="Shape 581"/>
          <p:cNvSpPr/>
          <p:nvPr/>
        </p:nvSpPr>
        <p:spPr>
          <a:xfrm>
            <a:off x="404106" y="4867638"/>
            <a:ext cx="1983583" cy="1823643"/>
          </a:xfrm>
          <a:prstGeom prst="rect">
            <a:avLst/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82" name="Shape 582"/>
          <p:cNvSpPr/>
          <p:nvPr/>
        </p:nvSpPr>
        <p:spPr>
          <a:xfrm>
            <a:off x="7170494" y="2536742"/>
            <a:ext cx="2153599" cy="1989602"/>
          </a:xfrm>
          <a:prstGeom prst="rect">
            <a:avLst/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83" name="Shape 583"/>
          <p:cNvSpPr/>
          <p:nvPr/>
        </p:nvSpPr>
        <p:spPr>
          <a:xfrm>
            <a:off x="7419508" y="3131492"/>
            <a:ext cx="1655573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Path 1</a:t>
            </a:r>
          </a:p>
        </p:txBody>
      </p:sp>
      <p:sp>
        <p:nvSpPr>
          <p:cNvPr id="584" name="Shape 584"/>
          <p:cNvSpPr/>
          <p:nvPr/>
        </p:nvSpPr>
        <p:spPr>
          <a:xfrm>
            <a:off x="763167" y="5379408"/>
            <a:ext cx="1265462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40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Start</a:t>
            </a:r>
          </a:p>
        </p:txBody>
      </p:sp>
      <p:sp>
        <p:nvSpPr>
          <p:cNvPr id="585" name="Shape 585"/>
          <p:cNvSpPr/>
          <p:nvPr>
            <p:ph type="title" idx="4294967295"/>
          </p:nvPr>
        </p:nvSpPr>
        <p:spPr>
          <a:xfrm>
            <a:off x="3488828" y="714128"/>
            <a:ext cx="6027145" cy="1417971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438150">
              <a:lnSpc>
                <a:spcPct val="80000"/>
              </a:lnSpc>
              <a:spcBef>
                <a:spcPts val="2100"/>
              </a:spcBef>
              <a:defRPr cap="all" sz="97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Flow Diagram</a:t>
            </a:r>
          </a:p>
        </p:txBody>
      </p:sp>
      <p:sp>
        <p:nvSpPr>
          <p:cNvPr id="586" name="Shape 586"/>
          <p:cNvSpPr/>
          <p:nvPr/>
        </p:nvSpPr>
        <p:spPr>
          <a:xfrm>
            <a:off x="3946095" y="4788875"/>
            <a:ext cx="2153599" cy="19896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10800" y="21600"/>
                </a:lnTo>
                <a:lnTo>
                  <a:pt x="21600" y="10800"/>
                </a:lnTo>
                <a:lnTo>
                  <a:pt x="10800" y="0"/>
                </a:lnTo>
                <a:close/>
              </a:path>
            </a:pathLst>
          </a:cu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4800"/>
            </a:pPr>
          </a:p>
        </p:txBody>
      </p:sp>
      <p:sp>
        <p:nvSpPr>
          <p:cNvPr id="587" name="Shape 587"/>
          <p:cNvSpPr/>
          <p:nvPr/>
        </p:nvSpPr>
        <p:spPr>
          <a:xfrm>
            <a:off x="4754417" y="5383625"/>
            <a:ext cx="46075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If</a:t>
            </a:r>
          </a:p>
        </p:txBody>
      </p:sp>
      <p:sp>
        <p:nvSpPr>
          <p:cNvPr id="588" name="Shape 588"/>
          <p:cNvSpPr/>
          <p:nvPr/>
        </p:nvSpPr>
        <p:spPr>
          <a:xfrm>
            <a:off x="7170494" y="7117208"/>
            <a:ext cx="2153599" cy="1989603"/>
          </a:xfrm>
          <a:prstGeom prst="rect">
            <a:avLst/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89" name="Shape 589"/>
          <p:cNvSpPr/>
          <p:nvPr/>
        </p:nvSpPr>
        <p:spPr>
          <a:xfrm>
            <a:off x="7427973" y="8203026"/>
            <a:ext cx="1655573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Path 2</a:t>
            </a:r>
          </a:p>
        </p:txBody>
      </p:sp>
      <p:sp>
        <p:nvSpPr>
          <p:cNvPr id="590" name="Shape 590"/>
          <p:cNvSpPr/>
          <p:nvPr/>
        </p:nvSpPr>
        <p:spPr>
          <a:xfrm>
            <a:off x="5316427" y="3477410"/>
            <a:ext cx="944881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Yes</a:t>
            </a:r>
          </a:p>
        </p:txBody>
      </p:sp>
      <p:sp>
        <p:nvSpPr>
          <p:cNvPr id="591" name="Shape 591"/>
          <p:cNvSpPr/>
          <p:nvPr/>
        </p:nvSpPr>
        <p:spPr>
          <a:xfrm>
            <a:off x="5370531" y="7120505"/>
            <a:ext cx="836677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FFFFFF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No</a:t>
            </a:r>
          </a:p>
        </p:txBody>
      </p:sp>
      <p:sp>
        <p:nvSpPr>
          <p:cNvPr id="592" name="Shape 592"/>
          <p:cNvSpPr/>
          <p:nvPr/>
        </p:nvSpPr>
        <p:spPr>
          <a:xfrm rot="18900000">
            <a:off x="5124629" y="4212128"/>
            <a:ext cx="2426628" cy="501586"/>
          </a:xfrm>
          <a:prstGeom prst="rightArrow">
            <a:avLst>
              <a:gd name="adj1" fmla="val 32000"/>
              <a:gd name="adj2" fmla="val 162047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93" name="Shape 593"/>
          <p:cNvSpPr/>
          <p:nvPr/>
        </p:nvSpPr>
        <p:spPr>
          <a:xfrm rot="2700000">
            <a:off x="5111929" y="6966501"/>
            <a:ext cx="2426628" cy="501585"/>
          </a:xfrm>
          <a:prstGeom prst="rightArrow">
            <a:avLst>
              <a:gd name="adj1" fmla="val 32000"/>
              <a:gd name="adj2" fmla="val 162047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94" name="Shape 594"/>
          <p:cNvSpPr/>
          <p:nvPr/>
        </p:nvSpPr>
        <p:spPr>
          <a:xfrm>
            <a:off x="10552927" y="4636475"/>
            <a:ext cx="2153599" cy="1989602"/>
          </a:xfrm>
          <a:prstGeom prst="rect">
            <a:avLst/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95" name="Shape 595"/>
          <p:cNvSpPr/>
          <p:nvPr/>
        </p:nvSpPr>
        <p:spPr>
          <a:xfrm>
            <a:off x="10810406" y="5722292"/>
            <a:ext cx="1564641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Finish</a:t>
            </a:r>
          </a:p>
        </p:txBody>
      </p:sp>
      <p:sp>
        <p:nvSpPr>
          <p:cNvPr id="596" name="Shape 596"/>
          <p:cNvSpPr/>
          <p:nvPr/>
        </p:nvSpPr>
        <p:spPr>
          <a:xfrm rot="18445215">
            <a:off x="8797080" y="7215627"/>
            <a:ext cx="2170190" cy="501585"/>
          </a:xfrm>
          <a:prstGeom prst="rightArrow">
            <a:avLst>
              <a:gd name="adj1" fmla="val 32000"/>
              <a:gd name="adj2" fmla="val 162047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97" name="Shape 597"/>
          <p:cNvSpPr/>
          <p:nvPr/>
        </p:nvSpPr>
        <p:spPr>
          <a:xfrm rot="2228135">
            <a:off x="8881467" y="3788874"/>
            <a:ext cx="1885089" cy="501586"/>
          </a:xfrm>
          <a:prstGeom prst="rightArrow">
            <a:avLst>
              <a:gd name="adj1" fmla="val 32000"/>
              <a:gd name="adj2" fmla="val 162047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Shape 599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if-elif-Else Statement</a:t>
            </a:r>
          </a:p>
        </p:txBody>
      </p:sp>
      <p:sp>
        <p:nvSpPr>
          <p:cNvPr id="600" name="Shape 600"/>
          <p:cNvSpPr/>
          <p:nvPr/>
        </p:nvSpPr>
        <p:spPr>
          <a:xfrm>
            <a:off x="721137" y="3236536"/>
            <a:ext cx="11562527" cy="566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if condition_is_true:</a:t>
            </a:r>
          </a:p>
          <a:p>
            <a:pPr>
              <a:defRPr sz="4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print(“</a:t>
            </a:r>
            <a:r>
              <a:rPr>
                <a:solidFill>
                  <a:schemeClr val="accent3"/>
                </a:solidFill>
              </a:rPr>
              <a:t>path #1</a:t>
            </a:r>
            <a:r>
              <a:t> runs”)</a:t>
            </a:r>
          </a:p>
          <a:p>
            <a:pPr>
              <a:defRPr sz="4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elif second_condition_is_true:</a:t>
            </a:r>
          </a:p>
          <a:p>
            <a:pPr>
              <a:defRPr sz="4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print(“</a:t>
            </a:r>
            <a:r>
              <a:rPr>
                <a:solidFill>
                  <a:schemeClr val="accent3"/>
                </a:solidFill>
              </a:rPr>
              <a:t>path #2</a:t>
            </a:r>
            <a:r>
              <a:t> runs”)</a:t>
            </a:r>
          </a:p>
          <a:p>
            <a:pPr>
              <a:defRPr sz="4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else:</a:t>
            </a:r>
          </a:p>
          <a:p>
            <a:pPr>
              <a:defRPr sz="4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print(“</a:t>
            </a:r>
            <a:r>
              <a:rPr>
                <a:solidFill>
                  <a:schemeClr val="accent3"/>
                </a:solidFill>
              </a:rPr>
              <a:t>path #3</a:t>
            </a:r>
            <a:r>
              <a:t> runs”)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Shape 602"/>
          <p:cNvSpPr/>
          <p:nvPr>
            <p:ph type="title" idx="4294967295"/>
          </p:nvPr>
        </p:nvSpPr>
        <p:spPr>
          <a:xfrm>
            <a:off x="3488828" y="714128"/>
            <a:ext cx="6027145" cy="1417971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438150">
              <a:lnSpc>
                <a:spcPct val="80000"/>
              </a:lnSpc>
              <a:spcBef>
                <a:spcPts val="2100"/>
              </a:spcBef>
              <a:defRPr cap="all" sz="97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Flow Diagram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/>
          <p:nvPr>
            <p:ph type="title" idx="4294967295"/>
          </p:nvPr>
        </p:nvSpPr>
        <p:spPr>
          <a:xfrm>
            <a:off x="3488828" y="714128"/>
            <a:ext cx="6027145" cy="1417971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438150">
              <a:lnSpc>
                <a:spcPct val="80000"/>
              </a:lnSpc>
              <a:spcBef>
                <a:spcPts val="2100"/>
              </a:spcBef>
              <a:defRPr cap="all" sz="97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Flow Diagram</a:t>
            </a:r>
          </a:p>
        </p:txBody>
      </p:sp>
      <p:sp>
        <p:nvSpPr>
          <p:cNvPr id="605" name="Shape 605"/>
          <p:cNvSpPr/>
          <p:nvPr/>
        </p:nvSpPr>
        <p:spPr>
          <a:xfrm rot="2859210">
            <a:off x="3768213" y="5333820"/>
            <a:ext cx="5136049" cy="438152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606" name="Shape 606"/>
          <p:cNvSpPr/>
          <p:nvPr/>
        </p:nvSpPr>
        <p:spPr>
          <a:xfrm rot="18911602">
            <a:off x="3742266" y="5284258"/>
            <a:ext cx="5139401" cy="438152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60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Conditional Statements</a:t>
            </a:r>
          </a:p>
        </p:txBody>
      </p:sp>
      <p:sp>
        <p:nvSpPr>
          <p:cNvPr id="609" name="Shape 609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Directs route taken by program</a:t>
            </a:r>
          </a:p>
          <a:p>
            <a:pPr marL="663612" indent="-663612" defTabSz="549148">
              <a:lnSpc>
                <a:spcPct val="2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Hinges on Boolean expressions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hape 611"/>
          <p:cNvSpPr/>
          <p:nvPr>
            <p:ph type="title"/>
          </p:nvPr>
        </p:nvSpPr>
        <p:spPr>
          <a:xfrm>
            <a:off x="2802101" y="4038600"/>
            <a:ext cx="7400598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Shape 613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For-Loops</a:t>
            </a:r>
          </a:p>
        </p:txBody>
      </p:sp>
      <p:sp>
        <p:nvSpPr>
          <p:cNvPr id="614" name="Shape 614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49491" indent="-649491" defTabSz="537462">
              <a:lnSpc>
                <a:spcPct val="1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Repeats a chunk of code</a:t>
            </a:r>
          </a:p>
          <a:p>
            <a:pPr marL="649491" indent="-649491" defTabSz="537462">
              <a:lnSpc>
                <a:spcPct val="2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Hands in different item each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227" name="Shape 227"/>
          <p:cNvSpPr/>
          <p:nvPr/>
        </p:nvSpPr>
        <p:spPr>
          <a:xfrm>
            <a:off x="495150" y="3282949"/>
            <a:ext cx="11562527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def double(my_name):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3"/>
                </a:solidFill>
              </a:rPr>
              <a:t>answer = my_name + my_name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return answer</a:t>
            </a:r>
          </a:p>
        </p:txBody>
      </p:sp>
      <p:sp>
        <p:nvSpPr>
          <p:cNvPr id="228" name="Shape 228"/>
          <p:cNvSpPr/>
          <p:nvPr/>
        </p:nvSpPr>
        <p:spPr>
          <a:xfrm rot="13500000">
            <a:off x="1586932" y="6735712"/>
            <a:ext cx="2933307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229" name="Shape 229"/>
          <p:cNvSpPr/>
          <p:nvPr/>
        </p:nvSpPr>
        <p:spPr>
          <a:xfrm>
            <a:off x="4241367" y="7681314"/>
            <a:ext cx="540639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indented block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Shape 616"/>
          <p:cNvSpPr/>
          <p:nvPr>
            <p:ph type="title" idx="4294967295"/>
          </p:nvPr>
        </p:nvSpPr>
        <p:spPr>
          <a:xfrm>
            <a:off x="644027" y="714128"/>
            <a:ext cx="6027146" cy="1417971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461518">
              <a:lnSpc>
                <a:spcPct val="80000"/>
              </a:lnSpc>
              <a:spcBef>
                <a:spcPts val="2200"/>
              </a:spcBef>
              <a:defRPr cap="all" sz="102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For-loops</a:t>
            </a:r>
          </a:p>
        </p:txBody>
      </p:sp>
      <p:sp>
        <p:nvSpPr>
          <p:cNvPr id="617" name="Shape 617"/>
          <p:cNvSpPr/>
          <p:nvPr/>
        </p:nvSpPr>
        <p:spPr>
          <a:xfrm>
            <a:off x="579815" y="3435349"/>
            <a:ext cx="12116103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pets = [“dog”, “cat”, “fish”]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for pet in pets: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print(pet)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Shape 619"/>
          <p:cNvSpPr/>
          <p:nvPr>
            <p:ph type="title" idx="4294967295"/>
          </p:nvPr>
        </p:nvSpPr>
        <p:spPr>
          <a:xfrm>
            <a:off x="644027" y="714128"/>
            <a:ext cx="6027146" cy="1417971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461518">
              <a:lnSpc>
                <a:spcPct val="80000"/>
              </a:lnSpc>
              <a:spcBef>
                <a:spcPts val="2200"/>
              </a:spcBef>
              <a:defRPr cap="all" sz="102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For-loops</a:t>
            </a:r>
          </a:p>
        </p:txBody>
      </p:sp>
      <p:sp>
        <p:nvSpPr>
          <p:cNvPr id="620" name="Shape 620"/>
          <p:cNvSpPr/>
          <p:nvPr/>
        </p:nvSpPr>
        <p:spPr>
          <a:xfrm>
            <a:off x="579815" y="2666999"/>
            <a:ext cx="12116103" cy="604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48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pets = [“dog”, “cat”, “fish”]</a:t>
            </a:r>
          </a:p>
          <a:p>
            <a:pPr>
              <a:defRPr sz="48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for pet in pets:</a:t>
            </a:r>
          </a:p>
          <a:p>
            <a:pPr>
              <a:defRPr sz="48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3"/>
                </a:solidFill>
              </a:rPr>
              <a:t>if pet == “dog”:</a:t>
            </a:r>
          </a:p>
          <a:p>
            <a:pPr>
              <a:defRPr sz="48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    print(“Man’s best friend!”)</a:t>
            </a:r>
          </a:p>
          <a:p>
            <a:pPr>
              <a:defRPr sz="48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3"/>
                </a:solidFill>
              </a:rPr>
              <a:t>else:</a:t>
            </a:r>
          </a:p>
          <a:p>
            <a:pPr>
              <a:defRPr sz="48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    print(“whatever”)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Shape 622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Range function</a:t>
            </a:r>
          </a:p>
        </p:txBody>
      </p:sp>
      <p:sp>
        <p:nvSpPr>
          <p:cNvPr id="623" name="Shape 623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Generates range of numbers</a:t>
            </a:r>
          </a:p>
          <a:p>
            <a:pPr marL="663612" indent="-663612" defTabSz="549148">
              <a:lnSpc>
                <a:spcPct val="2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Parameters match slice syntax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Shape 625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Range function</a:t>
            </a:r>
          </a:p>
        </p:txBody>
      </p:sp>
      <p:sp>
        <p:nvSpPr>
          <p:cNvPr id="626" name="Shape 626"/>
          <p:cNvSpPr/>
          <p:nvPr/>
        </p:nvSpPr>
        <p:spPr>
          <a:xfrm>
            <a:off x="2758543" y="4337048"/>
            <a:ext cx="655726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range(3)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Shape 62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Range function</a:t>
            </a:r>
          </a:p>
        </p:txBody>
      </p:sp>
      <p:sp>
        <p:nvSpPr>
          <p:cNvPr id="629" name="Shape 629"/>
          <p:cNvSpPr/>
          <p:nvPr/>
        </p:nvSpPr>
        <p:spPr>
          <a:xfrm>
            <a:off x="2758543" y="4337048"/>
            <a:ext cx="655726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range(3)</a:t>
            </a:r>
          </a:p>
        </p:txBody>
      </p:sp>
      <p:sp>
        <p:nvSpPr>
          <p:cNvPr id="630" name="Shape 630"/>
          <p:cNvSpPr/>
          <p:nvPr/>
        </p:nvSpPr>
        <p:spPr>
          <a:xfrm rot="21591301">
            <a:off x="2940979" y="6011983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631" name="Shape 631"/>
          <p:cNvSpPr/>
          <p:nvPr/>
        </p:nvSpPr>
        <p:spPr>
          <a:xfrm>
            <a:off x="4761271" y="5699471"/>
            <a:ext cx="220599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0, 1, 2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Shape 633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Range function</a:t>
            </a:r>
          </a:p>
        </p:txBody>
      </p:sp>
      <p:sp>
        <p:nvSpPr>
          <p:cNvPr id="634" name="Shape 634"/>
          <p:cNvSpPr/>
          <p:nvPr/>
        </p:nvSpPr>
        <p:spPr>
          <a:xfrm>
            <a:off x="2758543" y="4337048"/>
            <a:ext cx="655726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range(1,4)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Shape 636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Range function</a:t>
            </a:r>
          </a:p>
        </p:txBody>
      </p:sp>
      <p:sp>
        <p:nvSpPr>
          <p:cNvPr id="637" name="Shape 637"/>
          <p:cNvSpPr/>
          <p:nvPr/>
        </p:nvSpPr>
        <p:spPr>
          <a:xfrm>
            <a:off x="2758543" y="4337048"/>
            <a:ext cx="655726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range(1,4)</a:t>
            </a:r>
          </a:p>
        </p:txBody>
      </p:sp>
      <p:sp>
        <p:nvSpPr>
          <p:cNvPr id="638" name="Shape 638"/>
          <p:cNvSpPr/>
          <p:nvPr/>
        </p:nvSpPr>
        <p:spPr>
          <a:xfrm rot="21591301">
            <a:off x="2940979" y="6011983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639" name="Shape 639"/>
          <p:cNvSpPr/>
          <p:nvPr/>
        </p:nvSpPr>
        <p:spPr>
          <a:xfrm>
            <a:off x="4761271" y="5699471"/>
            <a:ext cx="220599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1, 2, 3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Range function</a:t>
            </a:r>
          </a:p>
        </p:txBody>
      </p:sp>
      <p:sp>
        <p:nvSpPr>
          <p:cNvPr id="642" name="Shape 642"/>
          <p:cNvSpPr/>
          <p:nvPr/>
        </p:nvSpPr>
        <p:spPr>
          <a:xfrm>
            <a:off x="2758543" y="4337048"/>
            <a:ext cx="655726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range(3,0,-1)</a:t>
            </a:r>
          </a:p>
        </p:txBody>
      </p:sp>
      <p:sp>
        <p:nvSpPr>
          <p:cNvPr id="643" name="Shape 643"/>
          <p:cNvSpPr/>
          <p:nvPr/>
        </p:nvSpPr>
        <p:spPr>
          <a:xfrm rot="21591301">
            <a:off x="2940979" y="6011983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644" name="Shape 644"/>
          <p:cNvSpPr/>
          <p:nvPr/>
        </p:nvSpPr>
        <p:spPr>
          <a:xfrm>
            <a:off x="4761271" y="5699471"/>
            <a:ext cx="220599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3, 2, 1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Range is Not A List</a:t>
            </a:r>
          </a:p>
        </p:txBody>
      </p:sp>
      <p:sp>
        <p:nvSpPr>
          <p:cNvPr id="647" name="Shape 647"/>
          <p:cNvSpPr/>
          <p:nvPr>
            <p:ph type="body" idx="1"/>
          </p:nvPr>
        </p:nvSpPr>
        <p:spPr>
          <a:xfrm>
            <a:off x="406400" y="3953767"/>
            <a:ext cx="12192000" cy="4990289"/>
          </a:xfrm>
          <a:prstGeom prst="rect">
            <a:avLst/>
          </a:prstGeom>
        </p:spPr>
        <p:txBody>
          <a:bodyPr anchor="t"/>
          <a:lstStyle/>
          <a:p>
            <a:pPr marL="705969" indent="-705969" defTabSz="584200">
              <a:lnSpc>
                <a:spcPct val="100000"/>
              </a:lnSpc>
              <a:spcBef>
                <a:spcPts val="2800"/>
              </a:spcBef>
              <a:buSzPct val="40000"/>
              <a:buBlip>
                <a:blip r:embed="rId2"/>
              </a:buBlip>
              <a:defRPr cap="none" spc="0" sz="6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Returns a “lazy” list</a:t>
            </a:r>
          </a:p>
          <a:p>
            <a:pPr marL="705969" indent="-705969" defTabSz="584200">
              <a:lnSpc>
                <a:spcPct val="100000"/>
              </a:lnSpc>
              <a:spcBef>
                <a:spcPts val="2800"/>
              </a:spcBef>
              <a:buSzPct val="40000"/>
              <a:buBlip>
                <a:blip r:embed="rId2"/>
              </a:buBlip>
              <a:defRPr cap="none" spc="0" sz="6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Numbers are generated one-by-one to save memory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Shape 649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Convert Range to list</a:t>
            </a:r>
          </a:p>
        </p:txBody>
      </p:sp>
      <p:sp>
        <p:nvSpPr>
          <p:cNvPr id="650" name="Shape 650"/>
          <p:cNvSpPr/>
          <p:nvPr/>
        </p:nvSpPr>
        <p:spPr>
          <a:xfrm>
            <a:off x="2690655" y="4337048"/>
            <a:ext cx="8718472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list(range(3))</a:t>
            </a:r>
          </a:p>
        </p:txBody>
      </p:sp>
      <p:sp>
        <p:nvSpPr>
          <p:cNvPr id="651" name="Shape 651"/>
          <p:cNvSpPr/>
          <p:nvPr/>
        </p:nvSpPr>
        <p:spPr>
          <a:xfrm rot="21591301">
            <a:off x="2940979" y="6011983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652" name="Shape 652"/>
          <p:cNvSpPr/>
          <p:nvPr/>
        </p:nvSpPr>
        <p:spPr>
          <a:xfrm>
            <a:off x="4761271" y="5699471"/>
            <a:ext cx="268605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[0, 1, 2]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232" name="Shape 232"/>
          <p:cNvSpPr/>
          <p:nvPr/>
        </p:nvSpPr>
        <p:spPr>
          <a:xfrm>
            <a:off x="495150" y="3282949"/>
            <a:ext cx="11562527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def double(my_name):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answer = my_name + my_name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3"/>
                </a:solidFill>
              </a:rPr>
              <a:t>return</a:t>
            </a:r>
            <a:r>
              <a:t> answer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For-Loops</a:t>
            </a:r>
          </a:p>
        </p:txBody>
      </p:sp>
      <p:sp>
        <p:nvSpPr>
          <p:cNvPr id="655" name="Shape 655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49491" indent="-649491" defTabSz="537462">
              <a:lnSpc>
                <a:spcPct val="1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Repeats a chunk of code</a:t>
            </a:r>
          </a:p>
          <a:p>
            <a:pPr marL="649491" indent="-649491" defTabSz="537462">
              <a:lnSpc>
                <a:spcPct val="2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Hands in different item each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/>
          <p:nvPr>
            <p:ph type="title"/>
          </p:nvPr>
        </p:nvSpPr>
        <p:spPr>
          <a:xfrm>
            <a:off x="2802101" y="4038600"/>
            <a:ext cx="7400598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Calling A Function</a:t>
            </a:r>
          </a:p>
        </p:txBody>
      </p:sp>
      <p:sp>
        <p:nvSpPr>
          <p:cNvPr id="235" name="Shape 235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double(“Rob”)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pPr/>
            <a:r>
              <a:t>Calling A Function</a:t>
            </a:r>
          </a:p>
        </p:txBody>
      </p:sp>
      <p:sp>
        <p:nvSpPr>
          <p:cNvPr id="238" name="Shape 238"/>
          <p:cNvSpPr/>
          <p:nvPr/>
        </p:nvSpPr>
        <p:spPr>
          <a:xfrm>
            <a:off x="495150" y="3282950"/>
            <a:ext cx="11562527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def double(</a:t>
            </a:r>
            <a:r>
              <a:rPr>
                <a:solidFill>
                  <a:schemeClr val="accent3"/>
                </a:solidFill>
              </a:rPr>
              <a:t>“Rob”</a:t>
            </a:r>
            <a:r>
              <a:t>):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answer = </a:t>
            </a:r>
            <a:r>
              <a:rPr>
                <a:solidFill>
                  <a:schemeClr val="accent3"/>
                </a:solidFill>
              </a:rPr>
              <a:t>“Rob”</a:t>
            </a:r>
            <a:r>
              <a:t> + </a:t>
            </a:r>
            <a:r>
              <a:rPr>
                <a:solidFill>
                  <a:schemeClr val="accent3"/>
                </a:solidFill>
              </a:rPr>
              <a:t>“Rob”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return answer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Calling A Function</a:t>
            </a:r>
          </a:p>
        </p:txBody>
      </p:sp>
      <p:sp>
        <p:nvSpPr>
          <p:cNvPr id="241" name="Shape 241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double(“Rob”)</a:t>
            </a:r>
          </a:p>
        </p:txBody>
      </p:sp>
      <p:sp>
        <p:nvSpPr>
          <p:cNvPr id="242" name="Shape 242"/>
          <p:cNvSpPr/>
          <p:nvPr/>
        </p:nvSpPr>
        <p:spPr>
          <a:xfrm rot="13500000">
            <a:off x="2473624" y="6203698"/>
            <a:ext cx="2933305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243" name="Shape 243"/>
          <p:cNvSpPr/>
          <p:nvPr/>
        </p:nvSpPr>
        <p:spPr>
          <a:xfrm>
            <a:off x="5128057" y="7149299"/>
            <a:ext cx="326059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no space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type="title"/>
          </p:nvPr>
        </p:nvSpPr>
        <p:spPr>
          <a:xfrm>
            <a:off x="2802101" y="4038600"/>
            <a:ext cx="7400598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pasted-image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7067" t="0" r="27067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48" name="Shape 2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6570">
              <a:defRPr sz="14450"/>
            </a:lvl1pPr>
          </a:lstStyle>
          <a:p>
            <a:pPr/>
            <a:r>
              <a:t>Debugging</a:t>
            </a:r>
          </a:p>
        </p:txBody>
      </p:sp>
      <p:sp>
        <p:nvSpPr>
          <p:cNvPr id="249" name="Shape 24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talk about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/>
        </p:nvSpPr>
        <p:spPr>
          <a:xfrm>
            <a:off x="3784219" y="5746749"/>
            <a:ext cx="5690363" cy="355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https://tenor.com/view/office-anger-rage-quit-stressed-gif-11148457</a:t>
            </a:r>
          </a:p>
        </p:txBody>
      </p:sp>
      <p:pic>
        <p:nvPicPr>
          <p:cNvPr id="252" name="ragequit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0350" y="2887479"/>
            <a:ext cx="8144100" cy="6074142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Shape 253"/>
          <p:cNvSpPr/>
          <p:nvPr>
            <p:ph type="title" idx="4294967295"/>
          </p:nvPr>
        </p:nvSpPr>
        <p:spPr>
          <a:xfrm>
            <a:off x="1488909" y="1362171"/>
            <a:ext cx="10026982" cy="1169261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399066">
              <a:lnSpc>
                <a:spcPct val="80000"/>
              </a:lnSpc>
              <a:spcBef>
                <a:spcPts val="1800"/>
              </a:spcBef>
              <a:defRPr cap="all" sz="8118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Default Debugging strategy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three types of Bugs</a:t>
            </a:r>
          </a:p>
        </p:txBody>
      </p:sp>
      <p:sp>
        <p:nvSpPr>
          <p:cNvPr id="256" name="Shape 256"/>
          <p:cNvSpPr/>
          <p:nvPr>
            <p:ph type="body" idx="1"/>
          </p:nvPr>
        </p:nvSpPr>
        <p:spPr>
          <a:xfrm>
            <a:off x="406400" y="3953767"/>
            <a:ext cx="12192000" cy="4824018"/>
          </a:xfrm>
          <a:prstGeom prst="rect">
            <a:avLst/>
          </a:prstGeom>
        </p:spPr>
        <p:txBody>
          <a:bodyPr anchor="t"/>
          <a:lstStyle/>
          <a:p>
            <a:pPr marL="642432" indent="-642432" defTabSz="531622">
              <a:lnSpc>
                <a:spcPct val="1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Syntactic: Code won’t run</a:t>
            </a:r>
          </a:p>
          <a:p>
            <a:pPr marL="642432" indent="-642432" defTabSz="531622">
              <a:lnSpc>
                <a:spcPct val="1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Runtime: Code stops with error</a:t>
            </a:r>
          </a:p>
          <a:p>
            <a:pPr marL="642432" indent="-642432" defTabSz="531622">
              <a:lnSpc>
                <a:spcPct val="2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Semantic: Runs, but wrong output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image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45970" t="0" r="18091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95" name="Shape 1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4">
              <a:defRPr sz="14900"/>
            </a:lvl1pPr>
          </a:lstStyle>
          <a:p>
            <a:pPr/>
            <a:r>
              <a:t>Functions</a:t>
            </a:r>
          </a:p>
        </p:txBody>
      </p:sp>
      <p:sp>
        <p:nvSpPr>
          <p:cNvPr id="196" name="Shape 19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Defining your own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Solving Syntactic Bugs</a:t>
            </a:r>
          </a:p>
        </p:txBody>
      </p:sp>
      <p:pic>
        <p:nvPicPr>
          <p:cNvPr id="259" name="Screen Shot 2019-06-02 at 7.39.20 PM.png"/>
          <p:cNvPicPr>
            <a:picLocks noChangeAspect="1"/>
          </p:cNvPicPr>
          <p:nvPr/>
        </p:nvPicPr>
        <p:blipFill>
          <a:blip r:embed="rId2">
            <a:extLst/>
          </a:blip>
          <a:srcRect l="8409" t="0" r="0" b="0"/>
          <a:stretch>
            <a:fillRect/>
          </a:stretch>
        </p:blipFill>
        <p:spPr>
          <a:xfrm>
            <a:off x="27421" y="2539140"/>
            <a:ext cx="12950093" cy="4811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Solving Syntactic Bugs</a:t>
            </a:r>
          </a:p>
        </p:txBody>
      </p:sp>
      <p:sp>
        <p:nvSpPr>
          <p:cNvPr id="262" name="Shape 262"/>
          <p:cNvSpPr/>
          <p:nvPr>
            <p:ph type="body" sz="half" idx="1"/>
          </p:nvPr>
        </p:nvSpPr>
        <p:spPr>
          <a:xfrm>
            <a:off x="469900" y="7327734"/>
            <a:ext cx="12192000" cy="2531602"/>
          </a:xfrm>
          <a:prstGeom prst="rect">
            <a:avLst/>
          </a:prstGeom>
        </p:spPr>
        <p:txBody>
          <a:bodyPr anchor="t"/>
          <a:lstStyle>
            <a:lvl1pPr marL="775368" indent="-775368" defTabSz="531622">
              <a:lnSpc>
                <a:spcPct val="100000"/>
              </a:lnSpc>
              <a:spcBef>
                <a:spcPts val="2500"/>
              </a:spcBef>
              <a:buSzPct val="100000"/>
              <a:buAutoNum type="arabicPeriod" startAt="1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Find line number in error</a:t>
            </a:r>
          </a:p>
        </p:txBody>
      </p:sp>
      <p:pic>
        <p:nvPicPr>
          <p:cNvPr id="263" name="Screen Shot 2019-06-02 at 7.39.20 PM.png"/>
          <p:cNvPicPr>
            <a:picLocks noChangeAspect="1"/>
          </p:cNvPicPr>
          <p:nvPr/>
        </p:nvPicPr>
        <p:blipFill>
          <a:blip r:embed="rId2">
            <a:extLst/>
          </a:blip>
          <a:srcRect l="8409" t="0" r="0" b="0"/>
          <a:stretch>
            <a:fillRect/>
          </a:stretch>
        </p:blipFill>
        <p:spPr>
          <a:xfrm>
            <a:off x="27421" y="2539140"/>
            <a:ext cx="12950093" cy="4811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Solving Syntactic Bugs</a:t>
            </a:r>
          </a:p>
        </p:txBody>
      </p:sp>
      <p:sp>
        <p:nvSpPr>
          <p:cNvPr id="266" name="Shape 266"/>
          <p:cNvSpPr/>
          <p:nvPr>
            <p:ph type="body" sz="half" idx="1"/>
          </p:nvPr>
        </p:nvSpPr>
        <p:spPr>
          <a:xfrm>
            <a:off x="469900" y="7327734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775368" indent="-775368" defTabSz="531622">
              <a:lnSpc>
                <a:spcPct val="100000"/>
              </a:lnSpc>
              <a:spcBef>
                <a:spcPts val="2500"/>
              </a:spcBef>
              <a:buSzPct val="100000"/>
              <a:buAutoNum type="arabicPeriod" startAt="1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Find line number in error</a:t>
            </a:r>
          </a:p>
          <a:p>
            <a:pPr marL="775368" indent="-775368" defTabSz="531622">
              <a:lnSpc>
                <a:spcPct val="200000"/>
              </a:lnSpc>
              <a:spcBef>
                <a:spcPts val="2500"/>
              </a:spcBef>
              <a:buSzPct val="100000"/>
              <a:buAutoNum type="arabicPeriod" startAt="1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Compare your code with recipe</a:t>
            </a:r>
          </a:p>
        </p:txBody>
      </p:sp>
      <p:pic>
        <p:nvPicPr>
          <p:cNvPr id="267" name="Screen Shot 2019-06-02 at 7.39.20 PM.png"/>
          <p:cNvPicPr>
            <a:picLocks noChangeAspect="1"/>
          </p:cNvPicPr>
          <p:nvPr/>
        </p:nvPicPr>
        <p:blipFill>
          <a:blip r:embed="rId2">
            <a:extLst/>
          </a:blip>
          <a:srcRect l="8409" t="0" r="0" b="0"/>
          <a:stretch>
            <a:fillRect/>
          </a:stretch>
        </p:blipFill>
        <p:spPr>
          <a:xfrm>
            <a:off x="27421" y="2539140"/>
            <a:ext cx="12950093" cy="4811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Solving Runtime Bugs</a:t>
            </a:r>
          </a:p>
        </p:txBody>
      </p:sp>
      <p:pic>
        <p:nvPicPr>
          <p:cNvPr id="27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652060"/>
            <a:ext cx="13004800" cy="52826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Solving Runtime Bugs</a:t>
            </a:r>
          </a:p>
        </p:txBody>
      </p:sp>
      <p:pic>
        <p:nvPicPr>
          <p:cNvPr id="27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652060"/>
            <a:ext cx="13004800" cy="5282653"/>
          </a:xfrm>
          <a:prstGeom prst="rect">
            <a:avLst/>
          </a:prstGeom>
          <a:ln w="12700">
            <a:miter lim="400000"/>
          </a:ln>
        </p:spPr>
      </p:pic>
      <p:sp>
        <p:nvSpPr>
          <p:cNvPr id="274" name="Shape 274"/>
          <p:cNvSpPr/>
          <p:nvPr>
            <p:ph type="body" sz="half" idx="1"/>
          </p:nvPr>
        </p:nvSpPr>
        <p:spPr>
          <a:xfrm>
            <a:off x="965200" y="8170167"/>
            <a:ext cx="12192000" cy="2531602"/>
          </a:xfrm>
          <a:prstGeom prst="rect">
            <a:avLst/>
          </a:prstGeom>
        </p:spPr>
        <p:txBody>
          <a:bodyPr anchor="t"/>
          <a:lstStyle>
            <a:lvl1pPr defTabSz="531622">
              <a:lnSpc>
                <a:spcPct val="100000"/>
              </a:lnSpc>
              <a:spcBef>
                <a:spcPts val="2500"/>
              </a:spcBef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*Double check your data types*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Solving semantic Bugs</a:t>
            </a:r>
          </a:p>
        </p:txBody>
      </p:sp>
      <p:pic>
        <p:nvPicPr>
          <p:cNvPr id="27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084807"/>
            <a:ext cx="13004801" cy="50528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Print function</a:t>
            </a:r>
          </a:p>
        </p:txBody>
      </p:sp>
      <p:sp>
        <p:nvSpPr>
          <p:cNvPr id="280" name="Shape 280"/>
          <p:cNvSpPr/>
          <p:nvPr/>
        </p:nvSpPr>
        <p:spPr>
          <a:xfrm>
            <a:off x="466597" y="3886352"/>
            <a:ext cx="2606499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English:</a:t>
            </a:r>
          </a:p>
        </p:txBody>
      </p:sp>
      <p:sp>
        <p:nvSpPr>
          <p:cNvPr id="281" name="Shape 281"/>
          <p:cNvSpPr/>
          <p:nvPr/>
        </p:nvSpPr>
        <p:spPr>
          <a:xfrm>
            <a:off x="487764" y="5295899"/>
            <a:ext cx="1210547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 sz="5600">
                <a:solidFill>
                  <a:srgbClr val="838787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Print value of my_name on the screen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Print Function</a:t>
            </a:r>
          </a:p>
        </p:txBody>
      </p:sp>
      <p:sp>
        <p:nvSpPr>
          <p:cNvPr id="284" name="Shape 284"/>
          <p:cNvSpPr/>
          <p:nvPr/>
        </p:nvSpPr>
        <p:spPr>
          <a:xfrm>
            <a:off x="466597" y="3886352"/>
            <a:ext cx="2606499" cy="104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English:</a:t>
            </a:r>
          </a:p>
        </p:txBody>
      </p:sp>
      <p:sp>
        <p:nvSpPr>
          <p:cNvPr id="285" name="Shape 285"/>
          <p:cNvSpPr/>
          <p:nvPr/>
        </p:nvSpPr>
        <p:spPr>
          <a:xfrm>
            <a:off x="487764" y="5295899"/>
            <a:ext cx="12105472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 sz="5600">
                <a:solidFill>
                  <a:srgbClr val="838787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Print my_name on the screen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print function</a:t>
            </a:r>
          </a:p>
        </p:txBody>
      </p:sp>
      <p:sp>
        <p:nvSpPr>
          <p:cNvPr id="288" name="Shape 288"/>
          <p:cNvSpPr/>
          <p:nvPr/>
        </p:nvSpPr>
        <p:spPr>
          <a:xfrm>
            <a:off x="1786333" y="4337048"/>
            <a:ext cx="6326189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print(my_name)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print function</a:t>
            </a:r>
          </a:p>
        </p:txBody>
      </p:sp>
      <p:sp>
        <p:nvSpPr>
          <p:cNvPr id="291" name="Shape 291"/>
          <p:cNvSpPr/>
          <p:nvPr/>
        </p:nvSpPr>
        <p:spPr>
          <a:xfrm>
            <a:off x="1786333" y="4337048"/>
            <a:ext cx="6326189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print(my_name)</a:t>
            </a:r>
          </a:p>
        </p:txBody>
      </p:sp>
      <p:sp>
        <p:nvSpPr>
          <p:cNvPr id="292" name="Shape 292"/>
          <p:cNvSpPr/>
          <p:nvPr/>
        </p:nvSpPr>
        <p:spPr>
          <a:xfrm>
            <a:off x="1762416" y="5584351"/>
            <a:ext cx="12710894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“Rob”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199" name="Shape 199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>
            <a:lvl1pPr marL="705969" indent="-705969" defTabSz="584200">
              <a:lnSpc>
                <a:spcPct val="100000"/>
              </a:lnSpc>
              <a:spcBef>
                <a:spcPts val="2800"/>
              </a:spcBef>
              <a:buSzPct val="40000"/>
              <a:buBlip>
                <a:blip r:embed="rId2"/>
              </a:buBlip>
              <a:defRPr cap="none" spc="0"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Reusable chunk of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print function</a:t>
            </a:r>
          </a:p>
        </p:txBody>
      </p:sp>
      <p:sp>
        <p:nvSpPr>
          <p:cNvPr id="295" name="Shape 295"/>
          <p:cNvSpPr/>
          <p:nvPr/>
        </p:nvSpPr>
        <p:spPr>
          <a:xfrm>
            <a:off x="1786333" y="4337048"/>
            <a:ext cx="6326189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print(my_name)</a:t>
            </a:r>
          </a:p>
        </p:txBody>
      </p:sp>
      <p:sp>
        <p:nvSpPr>
          <p:cNvPr id="296" name="Shape 296"/>
          <p:cNvSpPr/>
          <p:nvPr/>
        </p:nvSpPr>
        <p:spPr>
          <a:xfrm>
            <a:off x="1762416" y="5584351"/>
            <a:ext cx="12710894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“Rob”</a:t>
            </a:r>
          </a:p>
        </p:txBody>
      </p:sp>
      <p:sp>
        <p:nvSpPr>
          <p:cNvPr id="297" name="Shape 297"/>
          <p:cNvSpPr/>
          <p:nvPr/>
        </p:nvSpPr>
        <p:spPr>
          <a:xfrm rot="21591301">
            <a:off x="1981583" y="7047774"/>
            <a:ext cx="1620785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298" name="Shape 298"/>
          <p:cNvSpPr/>
          <p:nvPr/>
        </p:nvSpPr>
        <p:spPr>
          <a:xfrm>
            <a:off x="3684349" y="6735262"/>
            <a:ext cx="12710894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______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Solving semantic Bugs</a:t>
            </a:r>
          </a:p>
        </p:txBody>
      </p:sp>
      <p:sp>
        <p:nvSpPr>
          <p:cNvPr id="301" name="Shape 301"/>
          <p:cNvSpPr/>
          <p:nvPr>
            <p:ph type="body" sz="quarter" idx="1"/>
          </p:nvPr>
        </p:nvSpPr>
        <p:spPr>
          <a:xfrm>
            <a:off x="406400" y="3953767"/>
            <a:ext cx="12192000" cy="1303604"/>
          </a:xfrm>
          <a:prstGeom prst="rect">
            <a:avLst/>
          </a:prstGeom>
        </p:spPr>
        <p:txBody>
          <a:bodyPr anchor="t"/>
          <a:lstStyle>
            <a:lvl1pPr marL="713339" indent="-713339" defTabSz="489092">
              <a:lnSpc>
                <a:spcPct val="100000"/>
              </a:lnSpc>
              <a:spcBef>
                <a:spcPts val="2300"/>
              </a:spcBef>
              <a:buSzPct val="100000"/>
              <a:buAutoNum type="arabicPeriod" startAt="1"/>
              <a:defRPr cap="none" spc="0" sz="5336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Print variables halfway through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Solving semantic Bugs</a:t>
            </a:r>
          </a:p>
        </p:txBody>
      </p:sp>
      <p:sp>
        <p:nvSpPr>
          <p:cNvPr id="304" name="Shape 304"/>
          <p:cNvSpPr/>
          <p:nvPr>
            <p:ph type="body" sz="half" idx="1"/>
          </p:nvPr>
        </p:nvSpPr>
        <p:spPr>
          <a:xfrm>
            <a:off x="406400" y="3953767"/>
            <a:ext cx="12192000" cy="2383038"/>
          </a:xfrm>
          <a:prstGeom prst="rect">
            <a:avLst/>
          </a:prstGeom>
        </p:spPr>
        <p:txBody>
          <a:bodyPr anchor="t"/>
          <a:lstStyle/>
          <a:p>
            <a:pPr marL="666816" indent="-666816" defTabSz="457194">
              <a:lnSpc>
                <a:spcPct val="100000"/>
              </a:lnSpc>
              <a:spcBef>
                <a:spcPts val="2100"/>
              </a:spcBef>
              <a:buSzPct val="100000"/>
              <a:buAutoNum type="arabicPeriod" startAt="1"/>
              <a:defRPr cap="none" spc="0" sz="4988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Print variables halfway through code</a:t>
            </a:r>
          </a:p>
          <a:p>
            <a:pPr marL="666816" indent="-666816" defTabSz="457194">
              <a:lnSpc>
                <a:spcPct val="100000"/>
              </a:lnSpc>
              <a:spcBef>
                <a:spcPts val="2100"/>
              </a:spcBef>
              <a:buSzPct val="100000"/>
              <a:buAutoNum type="arabicPeriod" startAt="1"/>
              <a:defRPr cap="none" spc="0" sz="4988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Compare outputs with expected values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Solving semantic Bugs</a:t>
            </a:r>
          </a:p>
        </p:txBody>
      </p:sp>
      <p:sp>
        <p:nvSpPr>
          <p:cNvPr id="307" name="Shape 307"/>
          <p:cNvSpPr/>
          <p:nvPr>
            <p:ph type="body" idx="1"/>
          </p:nvPr>
        </p:nvSpPr>
        <p:spPr>
          <a:xfrm>
            <a:off x="406400" y="3953767"/>
            <a:ext cx="12192000" cy="4877199"/>
          </a:xfrm>
          <a:prstGeom prst="rect">
            <a:avLst/>
          </a:prstGeom>
        </p:spPr>
        <p:txBody>
          <a:bodyPr anchor="t"/>
          <a:lstStyle/>
          <a:p>
            <a:pPr marL="666816" indent="-666816" defTabSz="457194">
              <a:lnSpc>
                <a:spcPct val="100000"/>
              </a:lnSpc>
              <a:spcBef>
                <a:spcPts val="2100"/>
              </a:spcBef>
              <a:buSzPct val="100000"/>
              <a:buAutoNum type="arabicPeriod" startAt="1"/>
              <a:defRPr cap="none" spc="0" sz="4988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Print variables halfway through code</a:t>
            </a:r>
          </a:p>
          <a:p>
            <a:pPr marL="666816" indent="-666816" defTabSz="457194">
              <a:lnSpc>
                <a:spcPct val="100000"/>
              </a:lnSpc>
              <a:spcBef>
                <a:spcPts val="2100"/>
              </a:spcBef>
              <a:buSzPct val="100000"/>
              <a:buAutoNum type="arabicPeriod" startAt="1"/>
              <a:defRPr cap="none" spc="0" sz="4988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Compare outputs with expected values</a:t>
            </a:r>
          </a:p>
          <a:p>
            <a:pPr marL="666816" indent="-666816" defTabSz="457194">
              <a:lnSpc>
                <a:spcPct val="100000"/>
              </a:lnSpc>
              <a:spcBef>
                <a:spcPts val="2100"/>
              </a:spcBef>
              <a:buSzPct val="100000"/>
              <a:buAutoNum type="arabicPeriod" startAt="1"/>
              <a:defRPr cap="none" spc="0" sz="4988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Something weird? Then repeat halfway up your code. Else go halfway down.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/>
        </p:nvSpPr>
        <p:spPr>
          <a:xfrm>
            <a:off x="736600" y="1430866"/>
            <a:ext cx="2426163" cy="7630783"/>
          </a:xfrm>
          <a:prstGeom prst="rect">
            <a:avLst/>
          </a:prstGeom>
          <a:solidFill>
            <a:schemeClr val="accent2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/>
        </p:nvSpPr>
        <p:spPr>
          <a:xfrm>
            <a:off x="736600" y="1430866"/>
            <a:ext cx="2426163" cy="7630783"/>
          </a:xfrm>
          <a:prstGeom prst="rect">
            <a:avLst/>
          </a:prstGeom>
          <a:solidFill>
            <a:schemeClr val="accent2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12" name="Shape 312"/>
          <p:cNvSpPr/>
          <p:nvPr/>
        </p:nvSpPr>
        <p:spPr>
          <a:xfrm rot="10800000">
            <a:off x="3454784" y="4987132"/>
            <a:ext cx="1620785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/>
        </p:nvSpPr>
        <p:spPr>
          <a:xfrm>
            <a:off x="3683000" y="1404959"/>
            <a:ext cx="2426163" cy="3645342"/>
          </a:xfrm>
          <a:prstGeom prst="rect">
            <a:avLst/>
          </a:prstGeom>
          <a:solidFill>
            <a:schemeClr val="accent2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15" name="Shape 315"/>
          <p:cNvSpPr/>
          <p:nvPr/>
        </p:nvSpPr>
        <p:spPr>
          <a:xfrm>
            <a:off x="3683000" y="5392758"/>
            <a:ext cx="2426163" cy="3645343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/>
        </p:nvSpPr>
        <p:spPr>
          <a:xfrm>
            <a:off x="3683000" y="1404959"/>
            <a:ext cx="2426163" cy="3645342"/>
          </a:xfrm>
          <a:prstGeom prst="rect">
            <a:avLst/>
          </a:prstGeom>
          <a:solidFill>
            <a:schemeClr val="accent2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18" name="Shape 318"/>
          <p:cNvSpPr/>
          <p:nvPr/>
        </p:nvSpPr>
        <p:spPr>
          <a:xfrm>
            <a:off x="3683000" y="5392758"/>
            <a:ext cx="2426163" cy="3645343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19" name="Shape 319"/>
          <p:cNvSpPr/>
          <p:nvPr/>
        </p:nvSpPr>
        <p:spPr>
          <a:xfrm rot="10800000">
            <a:off x="6909184" y="2968504"/>
            <a:ext cx="1620785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/>
        </p:nvSpPr>
        <p:spPr>
          <a:xfrm>
            <a:off x="3683000" y="5392758"/>
            <a:ext cx="2426163" cy="3645343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22" name="Shape 322"/>
          <p:cNvSpPr/>
          <p:nvPr/>
        </p:nvSpPr>
        <p:spPr>
          <a:xfrm>
            <a:off x="6400800" y="1404959"/>
            <a:ext cx="2426163" cy="1526955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23" name="Shape 323"/>
          <p:cNvSpPr/>
          <p:nvPr/>
        </p:nvSpPr>
        <p:spPr>
          <a:xfrm>
            <a:off x="6400800" y="3343450"/>
            <a:ext cx="2426163" cy="1526956"/>
          </a:xfrm>
          <a:prstGeom prst="rect">
            <a:avLst/>
          </a:prstGeom>
          <a:solidFill>
            <a:schemeClr val="accent2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24" name="Shape 324"/>
          <p:cNvSpPr/>
          <p:nvPr/>
        </p:nvSpPr>
        <p:spPr>
          <a:xfrm rot="10800000">
            <a:off x="9262917" y="3847801"/>
            <a:ext cx="1620785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/>
        </p:nvSpPr>
        <p:spPr>
          <a:xfrm>
            <a:off x="3683000" y="5392758"/>
            <a:ext cx="2426163" cy="3645343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27" name="Shape 327"/>
          <p:cNvSpPr/>
          <p:nvPr/>
        </p:nvSpPr>
        <p:spPr>
          <a:xfrm>
            <a:off x="6400800" y="1404959"/>
            <a:ext cx="2426163" cy="1526955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28" name="Shape 328"/>
          <p:cNvSpPr/>
          <p:nvPr/>
        </p:nvSpPr>
        <p:spPr>
          <a:xfrm>
            <a:off x="9127066" y="3360383"/>
            <a:ext cx="2426164" cy="565130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29" name="Shape 329"/>
          <p:cNvSpPr/>
          <p:nvPr/>
        </p:nvSpPr>
        <p:spPr>
          <a:xfrm>
            <a:off x="9127066" y="4147783"/>
            <a:ext cx="2426164" cy="565130"/>
          </a:xfrm>
          <a:prstGeom prst="rect">
            <a:avLst/>
          </a:prstGeom>
          <a:solidFill>
            <a:schemeClr val="accent2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202" name="Shape 202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Reusable chunk of code</a:t>
            </a:r>
          </a:p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Build action from basic functions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/>
        </p:nvSpPr>
        <p:spPr>
          <a:xfrm>
            <a:off x="3683000" y="5392758"/>
            <a:ext cx="2426163" cy="3645343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32" name="Shape 332"/>
          <p:cNvSpPr/>
          <p:nvPr/>
        </p:nvSpPr>
        <p:spPr>
          <a:xfrm>
            <a:off x="6400800" y="1404959"/>
            <a:ext cx="2426163" cy="1526955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33" name="Shape 333"/>
          <p:cNvSpPr/>
          <p:nvPr/>
        </p:nvSpPr>
        <p:spPr>
          <a:xfrm>
            <a:off x="9127066" y="3360383"/>
            <a:ext cx="2426164" cy="565130"/>
          </a:xfrm>
          <a:prstGeom prst="rect">
            <a:avLst/>
          </a:prstGeom>
          <a:solidFill>
            <a:srgbClr val="535353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34" name="Shape 334"/>
          <p:cNvSpPr/>
          <p:nvPr/>
        </p:nvSpPr>
        <p:spPr>
          <a:xfrm>
            <a:off x="9127066" y="4147783"/>
            <a:ext cx="2426164" cy="565130"/>
          </a:xfrm>
          <a:prstGeom prst="rect">
            <a:avLst/>
          </a:prstGeom>
          <a:solidFill>
            <a:schemeClr val="accent2"/>
          </a:solidFill>
          <a:ln w="25400">
            <a:solidFill>
              <a:srgbClr val="2E6D70"/>
            </a:solidFill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335" name="Shape 335"/>
          <p:cNvSpPr/>
          <p:nvPr/>
        </p:nvSpPr>
        <p:spPr>
          <a:xfrm>
            <a:off x="6295897" y="4698999"/>
            <a:ext cx="413005" cy="35560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pic>
        <p:nvPicPr>
          <p:cNvPr id="336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95398" y="1426797"/>
            <a:ext cx="4889501" cy="6007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/>
          <p:nvPr>
            <p:ph type="title"/>
          </p:nvPr>
        </p:nvSpPr>
        <p:spPr>
          <a:xfrm>
            <a:off x="406400" y="1536700"/>
            <a:ext cx="12192000" cy="1367235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Concepts covered so Far</a:t>
            </a:r>
          </a:p>
        </p:txBody>
      </p:sp>
      <p:sp>
        <p:nvSpPr>
          <p:cNvPr id="339" name="Shape 339"/>
          <p:cNvSpPr/>
          <p:nvPr>
            <p:ph type="body" idx="1"/>
          </p:nvPr>
        </p:nvSpPr>
        <p:spPr>
          <a:xfrm>
            <a:off x="406400" y="2929465"/>
            <a:ext cx="12192000" cy="6108703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Syntactic errors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Runtime errors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Semantic errors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print()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/>
          <p:nvPr>
            <p:ph type="title"/>
          </p:nvPr>
        </p:nvSpPr>
        <p:spPr>
          <a:xfrm>
            <a:off x="2802101" y="4038600"/>
            <a:ext cx="7400598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</a:t>
            </a:r>
          </a:p>
        </p:txBody>
      </p:sp>
      <p:sp>
        <p:nvSpPr>
          <p:cNvPr id="344" name="Shape 344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Ordered</a:t>
            </a:r>
          </a:p>
          <a:p>
            <a:pPr marL="663612" indent="-663612" defTabSz="549148">
              <a:lnSpc>
                <a:spcPct val="2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No set length or data type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List: Basic usage</a:t>
            </a:r>
          </a:p>
        </p:txBody>
      </p:sp>
      <p:sp>
        <p:nvSpPr>
          <p:cNvPr id="347" name="Shape 347"/>
          <p:cNvSpPr/>
          <p:nvPr/>
        </p:nvSpPr>
        <p:spPr>
          <a:xfrm>
            <a:off x="657966" y="4413248"/>
            <a:ext cx="1145471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my_list = [1, “two”, 3.0]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List: Basic usage</a:t>
            </a:r>
          </a:p>
        </p:txBody>
      </p:sp>
      <p:sp>
        <p:nvSpPr>
          <p:cNvPr id="350" name="Shape 350"/>
          <p:cNvSpPr/>
          <p:nvPr/>
        </p:nvSpPr>
        <p:spPr>
          <a:xfrm>
            <a:off x="657966" y="4413248"/>
            <a:ext cx="1145471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my_list = [1, “two”, 3.0]</a:t>
            </a:r>
          </a:p>
        </p:txBody>
      </p:sp>
      <p:sp>
        <p:nvSpPr>
          <p:cNvPr id="351" name="Shape 351"/>
          <p:cNvSpPr/>
          <p:nvPr/>
        </p:nvSpPr>
        <p:spPr>
          <a:xfrm rot="13500000">
            <a:off x="6349729" y="6431705"/>
            <a:ext cx="2933305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352" name="Shape 352"/>
          <p:cNvSpPr/>
          <p:nvPr/>
        </p:nvSpPr>
        <p:spPr>
          <a:xfrm>
            <a:off x="9004164" y="7377305"/>
            <a:ext cx="324916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list literal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Append</a:t>
            </a:r>
          </a:p>
        </p:txBody>
      </p:sp>
      <p:sp>
        <p:nvSpPr>
          <p:cNvPr id="355" name="Shape 355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my_list.append(“new thing”)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Append</a:t>
            </a:r>
          </a:p>
        </p:txBody>
      </p:sp>
      <p:sp>
        <p:nvSpPr>
          <p:cNvPr id="358" name="Shape 358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my_list.append(“new thing”)</a:t>
            </a:r>
          </a:p>
        </p:txBody>
      </p:sp>
      <p:sp>
        <p:nvSpPr>
          <p:cNvPr id="359" name="Shape 359"/>
          <p:cNvSpPr/>
          <p:nvPr/>
        </p:nvSpPr>
        <p:spPr>
          <a:xfrm rot="21591301">
            <a:off x="686250" y="6138652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360" name="Shape 360"/>
          <p:cNvSpPr/>
          <p:nvPr/>
        </p:nvSpPr>
        <p:spPr>
          <a:xfrm>
            <a:off x="2506542" y="5826141"/>
            <a:ext cx="278130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_______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</a:t>
            </a:r>
          </a:p>
        </p:txBody>
      </p:sp>
      <p:sp>
        <p:nvSpPr>
          <p:cNvPr id="363" name="Shape 363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Mutable</a:t>
            </a:r>
          </a:p>
          <a:p>
            <a:pPr marL="663612" indent="-663612" defTabSz="549148">
              <a:lnSpc>
                <a:spcPct val="2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Some methods return no value!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Strings</a:t>
            </a:r>
          </a:p>
        </p:txBody>
      </p:sp>
      <p:sp>
        <p:nvSpPr>
          <p:cNvPr id="366" name="Shape 366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42432" indent="-642432" defTabSz="531622">
              <a:lnSpc>
                <a:spcPct val="1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Immutable</a:t>
            </a:r>
          </a:p>
          <a:p>
            <a:pPr marL="642432" indent="-642432" defTabSz="531622">
              <a:lnSpc>
                <a:spcPct val="2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Methods always return new string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205" name="Shape 205"/>
          <p:cNvSpPr/>
          <p:nvPr/>
        </p:nvSpPr>
        <p:spPr>
          <a:xfrm>
            <a:off x="495150" y="3282949"/>
            <a:ext cx="11562527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chemeClr val="accent3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def</a:t>
            </a:r>
            <a:r>
              <a:rPr>
                <a:solidFill>
                  <a:srgbClr val="838787"/>
                </a:solidFill>
              </a:rPr>
              <a:t> double(my_name):</a:t>
            </a:r>
            <a:endParaRPr>
              <a:solidFill>
                <a:srgbClr val="838787"/>
              </a:solidFill>
            </a:endParaRP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answer = my_name + my_name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return answer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Numbers</a:t>
            </a:r>
          </a:p>
        </p:txBody>
      </p:sp>
      <p:sp>
        <p:nvSpPr>
          <p:cNvPr id="369" name="Shape 369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42432" indent="-642432" defTabSz="531622">
              <a:lnSpc>
                <a:spcPct val="1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Immutable</a:t>
            </a:r>
          </a:p>
          <a:p>
            <a:pPr marL="642432" indent="-642432" defTabSz="531622">
              <a:lnSpc>
                <a:spcPct val="200000"/>
              </a:lnSpc>
              <a:spcBef>
                <a:spcPts val="2500"/>
              </a:spcBef>
              <a:buSzPct val="40000"/>
              <a:buBlip>
                <a:blip r:embed="rId2"/>
              </a:buBlip>
              <a:defRPr cap="none" spc="0" sz="5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Methods always return new string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List: Basic usage</a:t>
            </a:r>
          </a:p>
        </p:txBody>
      </p:sp>
      <p:sp>
        <p:nvSpPr>
          <p:cNvPr id="372" name="Shape 372"/>
          <p:cNvSpPr/>
          <p:nvPr/>
        </p:nvSpPr>
        <p:spPr>
          <a:xfrm>
            <a:off x="657966" y="3848098"/>
            <a:ext cx="11454712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my_list.append(“new thing”)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print(my_list)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List: Basic usage</a:t>
            </a:r>
          </a:p>
        </p:txBody>
      </p:sp>
      <p:sp>
        <p:nvSpPr>
          <p:cNvPr id="375" name="Shape 375"/>
          <p:cNvSpPr/>
          <p:nvPr/>
        </p:nvSpPr>
        <p:spPr>
          <a:xfrm>
            <a:off x="657966" y="3848098"/>
            <a:ext cx="11454712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my_list.append(“new thing”)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print(my_list)</a:t>
            </a:r>
          </a:p>
        </p:txBody>
      </p:sp>
      <p:sp>
        <p:nvSpPr>
          <p:cNvPr id="376" name="Shape 376"/>
          <p:cNvSpPr/>
          <p:nvPr/>
        </p:nvSpPr>
        <p:spPr>
          <a:xfrm rot="21591301">
            <a:off x="711583" y="6518664"/>
            <a:ext cx="1620786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377" name="Shape 377"/>
          <p:cNvSpPr/>
          <p:nvPr/>
        </p:nvSpPr>
        <p:spPr>
          <a:xfrm>
            <a:off x="2531877" y="6206152"/>
            <a:ext cx="923925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[1, “two”, 3.0, “new thing”]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Assigning to an index</a:t>
            </a:r>
          </a:p>
        </p:txBody>
      </p:sp>
      <p:sp>
        <p:nvSpPr>
          <p:cNvPr id="380" name="Shape 380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my_list[0] = “new thing”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382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Assigning to an Index</a:t>
            </a:r>
          </a:p>
        </p:txBody>
      </p:sp>
      <p:sp>
        <p:nvSpPr>
          <p:cNvPr id="383" name="Shape 383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my_list[0] = “new thing”</a:t>
            </a:r>
          </a:p>
        </p:txBody>
      </p:sp>
      <p:sp>
        <p:nvSpPr>
          <p:cNvPr id="384" name="Shape 384"/>
          <p:cNvSpPr/>
          <p:nvPr/>
        </p:nvSpPr>
        <p:spPr>
          <a:xfrm rot="21591301">
            <a:off x="686250" y="6138652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385" name="Shape 385"/>
          <p:cNvSpPr/>
          <p:nvPr/>
        </p:nvSpPr>
        <p:spPr>
          <a:xfrm>
            <a:off x="2506542" y="5826141"/>
            <a:ext cx="278130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_______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Assigning to an Index</a:t>
            </a:r>
          </a:p>
        </p:txBody>
      </p:sp>
      <p:sp>
        <p:nvSpPr>
          <p:cNvPr id="388" name="Shape 388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my_string[0] = “?”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Assigning to an Index</a:t>
            </a:r>
          </a:p>
        </p:txBody>
      </p:sp>
      <p:sp>
        <p:nvSpPr>
          <p:cNvPr id="391" name="Shape 391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my_string[0] = “?”</a:t>
            </a:r>
          </a:p>
        </p:txBody>
      </p:sp>
      <p:sp>
        <p:nvSpPr>
          <p:cNvPr id="392" name="Shape 392"/>
          <p:cNvSpPr/>
          <p:nvPr/>
        </p:nvSpPr>
        <p:spPr>
          <a:xfrm rot="2859210">
            <a:off x="3477281" y="4946036"/>
            <a:ext cx="1542640" cy="325930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393" name="Shape 393"/>
          <p:cNvSpPr/>
          <p:nvPr/>
        </p:nvSpPr>
        <p:spPr>
          <a:xfrm rot="18911602">
            <a:off x="3485017" y="4916389"/>
            <a:ext cx="1597713" cy="310156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394" name="Shape 394"/>
          <p:cNvSpPr/>
          <p:nvPr/>
        </p:nvSpPr>
        <p:spPr>
          <a:xfrm>
            <a:off x="961167" y="6079483"/>
            <a:ext cx="5842255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No! Immutable!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List: Basic usage</a:t>
            </a:r>
          </a:p>
        </p:txBody>
      </p:sp>
      <p:sp>
        <p:nvSpPr>
          <p:cNvPr id="397" name="Shape 397"/>
          <p:cNvSpPr/>
          <p:nvPr/>
        </p:nvSpPr>
        <p:spPr>
          <a:xfrm>
            <a:off x="657966" y="4413248"/>
            <a:ext cx="1145471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last_item = my_list.pop()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List: Basic usage</a:t>
            </a:r>
          </a:p>
        </p:txBody>
      </p:sp>
      <p:sp>
        <p:nvSpPr>
          <p:cNvPr id="400" name="Shape 400"/>
          <p:cNvSpPr/>
          <p:nvPr/>
        </p:nvSpPr>
        <p:spPr>
          <a:xfrm>
            <a:off x="657966" y="4413248"/>
            <a:ext cx="1145471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last_item = my_list.pop()</a:t>
            </a:r>
          </a:p>
        </p:txBody>
      </p:sp>
      <p:sp>
        <p:nvSpPr>
          <p:cNvPr id="401" name="Shape 401"/>
          <p:cNvSpPr/>
          <p:nvPr/>
        </p:nvSpPr>
        <p:spPr>
          <a:xfrm rot="21591301">
            <a:off x="888922" y="5885312"/>
            <a:ext cx="1620785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02" name="Shape 402"/>
          <p:cNvSpPr/>
          <p:nvPr/>
        </p:nvSpPr>
        <p:spPr>
          <a:xfrm>
            <a:off x="2709215" y="5572801"/>
            <a:ext cx="424129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“new thing”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List: Basic usage</a:t>
            </a:r>
          </a:p>
        </p:txBody>
      </p:sp>
      <p:sp>
        <p:nvSpPr>
          <p:cNvPr id="405" name="Shape 405"/>
          <p:cNvSpPr/>
          <p:nvPr/>
        </p:nvSpPr>
        <p:spPr>
          <a:xfrm>
            <a:off x="657966" y="3848098"/>
            <a:ext cx="11454712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last_item = my_list.pop()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print(my_list)</a:t>
            </a:r>
          </a:p>
        </p:txBody>
      </p:sp>
      <p:sp>
        <p:nvSpPr>
          <p:cNvPr id="406" name="Shape 406"/>
          <p:cNvSpPr/>
          <p:nvPr/>
        </p:nvSpPr>
        <p:spPr>
          <a:xfrm rot="21591301">
            <a:off x="838255" y="6615894"/>
            <a:ext cx="1623407" cy="526456"/>
          </a:xfrm>
          <a:prstGeom prst="rightArrow">
            <a:avLst>
              <a:gd name="adj1" fmla="val 34174"/>
              <a:gd name="adj2" fmla="val 143907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07" name="Shape 407"/>
          <p:cNvSpPr/>
          <p:nvPr/>
        </p:nvSpPr>
        <p:spPr>
          <a:xfrm>
            <a:off x="2718797" y="6307485"/>
            <a:ext cx="474649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[1, “two”, 3.0]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208" name="Shape 208"/>
          <p:cNvSpPr/>
          <p:nvPr/>
        </p:nvSpPr>
        <p:spPr>
          <a:xfrm>
            <a:off x="495150" y="3282949"/>
            <a:ext cx="11562527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def </a:t>
            </a:r>
            <a:r>
              <a:rPr>
                <a:solidFill>
                  <a:schemeClr val="accent3"/>
                </a:solidFill>
              </a:rPr>
              <a:t>double</a:t>
            </a:r>
            <a:r>
              <a:t>(my_name):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answer = my_name + my_name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return answer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List: Basic usage</a:t>
            </a:r>
          </a:p>
        </p:txBody>
      </p:sp>
      <p:sp>
        <p:nvSpPr>
          <p:cNvPr id="410" name="Shape 410"/>
          <p:cNvSpPr/>
          <p:nvPr/>
        </p:nvSpPr>
        <p:spPr>
          <a:xfrm>
            <a:off x="657966" y="4413248"/>
            <a:ext cx="1145471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first_item = my_list.pop(0)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List: Basic usage</a:t>
            </a:r>
          </a:p>
        </p:txBody>
      </p:sp>
      <p:sp>
        <p:nvSpPr>
          <p:cNvPr id="413" name="Shape 413"/>
          <p:cNvSpPr/>
          <p:nvPr/>
        </p:nvSpPr>
        <p:spPr>
          <a:xfrm>
            <a:off x="657966" y="4413248"/>
            <a:ext cx="11454712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first_item = my_list.pop(0)</a:t>
            </a:r>
          </a:p>
        </p:txBody>
      </p:sp>
      <p:sp>
        <p:nvSpPr>
          <p:cNvPr id="414" name="Shape 414"/>
          <p:cNvSpPr/>
          <p:nvPr/>
        </p:nvSpPr>
        <p:spPr>
          <a:xfrm rot="21591301">
            <a:off x="939591" y="5881211"/>
            <a:ext cx="1623408" cy="526456"/>
          </a:xfrm>
          <a:prstGeom prst="rightArrow">
            <a:avLst>
              <a:gd name="adj1" fmla="val 34174"/>
              <a:gd name="adj2" fmla="val 143907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15" name="Shape 415"/>
          <p:cNvSpPr/>
          <p:nvPr/>
        </p:nvSpPr>
        <p:spPr>
          <a:xfrm>
            <a:off x="2709215" y="5572801"/>
            <a:ext cx="56769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/>
          <p:nvPr>
            <p:ph type="title"/>
          </p:nvPr>
        </p:nvSpPr>
        <p:spPr>
          <a:xfrm>
            <a:off x="406400" y="1536700"/>
            <a:ext cx="12192000" cy="1367235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Concepts covered so Far</a:t>
            </a:r>
          </a:p>
        </p:txBody>
      </p:sp>
      <p:sp>
        <p:nvSpPr>
          <p:cNvPr id="418" name="Shape 418"/>
          <p:cNvSpPr/>
          <p:nvPr>
            <p:ph type="body" idx="1"/>
          </p:nvPr>
        </p:nvSpPr>
        <p:spPr>
          <a:xfrm>
            <a:off x="406400" y="2929465"/>
            <a:ext cx="12192000" cy="6108703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Lists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Mutability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No return value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/>
          <p:nvPr>
            <p:ph type="title"/>
          </p:nvPr>
        </p:nvSpPr>
        <p:spPr>
          <a:xfrm>
            <a:off x="2802101" y="4038600"/>
            <a:ext cx="7400598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>
            <p:ph type="title"/>
          </p:nvPr>
        </p:nvSpPr>
        <p:spPr>
          <a:xfrm>
            <a:off x="3204718" y="2539569"/>
            <a:ext cx="7800904" cy="4674462"/>
          </a:xfrm>
          <a:prstGeom prst="rect">
            <a:avLst/>
          </a:prstGeom>
        </p:spPr>
        <p:txBody>
          <a:bodyPr/>
          <a:lstStyle>
            <a:lvl1pPr>
              <a:defRPr sz="15000"/>
            </a:lvl1pPr>
          </a:lstStyle>
          <a:p>
            <a:pPr/>
            <a:r>
              <a:t>Sequences</a:t>
            </a:r>
          </a:p>
        </p:txBody>
      </p:sp>
      <p:sp>
        <p:nvSpPr>
          <p:cNvPr id="423" name="Shape 423"/>
          <p:cNvSpPr/>
          <p:nvPr/>
        </p:nvSpPr>
        <p:spPr>
          <a:xfrm rot="8100000">
            <a:off x="4595991" y="4583105"/>
            <a:ext cx="2375299" cy="127000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24" name="Shape 424"/>
          <p:cNvSpPr/>
          <p:nvPr/>
        </p:nvSpPr>
        <p:spPr>
          <a:xfrm rot="2700000">
            <a:off x="5989363" y="4583105"/>
            <a:ext cx="2375299" cy="1270002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25" name="Shape 425"/>
          <p:cNvSpPr/>
          <p:nvPr/>
        </p:nvSpPr>
        <p:spPr>
          <a:xfrm>
            <a:off x="2027843" y="6174756"/>
            <a:ext cx="3026429" cy="1137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403097">
              <a:lnSpc>
                <a:spcPct val="80000"/>
              </a:lnSpc>
              <a:spcBef>
                <a:spcPts val="1900"/>
              </a:spcBef>
              <a:defRPr cap="all" sz="8200">
                <a:solidFill>
                  <a:schemeClr val="accent1"/>
                </a:solidFill>
              </a:defRPr>
            </a:lvl1pPr>
          </a:lstStyle>
          <a:p>
            <a:pPr/>
            <a:r>
              <a:t>Strings</a:t>
            </a:r>
          </a:p>
        </p:txBody>
      </p:sp>
      <p:sp>
        <p:nvSpPr>
          <p:cNvPr id="426" name="Shape 426"/>
          <p:cNvSpPr/>
          <p:nvPr/>
        </p:nvSpPr>
        <p:spPr>
          <a:xfrm>
            <a:off x="8057802" y="6162056"/>
            <a:ext cx="2008118" cy="1137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403097">
              <a:lnSpc>
                <a:spcPct val="80000"/>
              </a:lnSpc>
              <a:spcBef>
                <a:spcPts val="1900"/>
              </a:spcBef>
              <a:defRPr cap="all" sz="8200">
                <a:solidFill>
                  <a:schemeClr val="accent1"/>
                </a:solidFill>
              </a:defRPr>
            </a:lvl1pPr>
          </a:lstStyle>
          <a:p>
            <a:pPr/>
            <a:r>
              <a:t>Lists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StringS: Same</a:t>
            </a:r>
          </a:p>
        </p:txBody>
      </p:sp>
      <p:sp>
        <p:nvSpPr>
          <p:cNvPr id="429" name="Shape 429"/>
          <p:cNvSpPr/>
          <p:nvPr>
            <p:ph type="body" sz="half" idx="1"/>
          </p:nvPr>
        </p:nvSpPr>
        <p:spPr>
          <a:xfrm>
            <a:off x="406400" y="4538100"/>
            <a:ext cx="12192000" cy="2531601"/>
          </a:xfrm>
          <a:prstGeom prst="rect">
            <a:avLst/>
          </a:prstGeom>
        </p:spPr>
        <p:txBody>
          <a:bodyPr anchor="t"/>
          <a:lstStyle>
            <a:lvl1pPr marL="705969" indent="-705969" defTabSz="584200">
              <a:lnSpc>
                <a:spcPct val="100000"/>
              </a:lnSpc>
              <a:spcBef>
                <a:spcPts val="2800"/>
              </a:spcBef>
              <a:buSzPct val="40000"/>
              <a:buBlip>
                <a:blip r:embed="rId2"/>
              </a:buBlip>
              <a:defRPr cap="none" spc="0"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Same index and slice syntax!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StringS: but Different</a:t>
            </a:r>
          </a:p>
        </p:txBody>
      </p:sp>
      <p:sp>
        <p:nvSpPr>
          <p:cNvPr id="432" name="Shape 432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>
            <a:lvl1pPr marL="705969" indent="-705969" defTabSz="584200">
              <a:lnSpc>
                <a:spcPct val="100000"/>
              </a:lnSpc>
              <a:spcBef>
                <a:spcPts val="2800"/>
              </a:spcBef>
              <a:buSzPct val="40000"/>
              <a:buBlip>
                <a:blip r:embed="rId2"/>
              </a:buBlip>
              <a:defRPr cap="none" spc="0"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Cannot add or remove characters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/>
          <p:nvPr>
            <p:ph type="title"/>
          </p:nvPr>
        </p:nvSpPr>
        <p:spPr>
          <a:xfrm>
            <a:off x="2802101" y="4038600"/>
            <a:ext cx="7400598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String methods: Split &amp; join</a:t>
            </a:r>
          </a:p>
        </p:txBody>
      </p:sp>
      <p:sp>
        <p:nvSpPr>
          <p:cNvPr id="437" name="Shape 437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Translate between list/string</a:t>
            </a:r>
          </a:p>
          <a:p>
            <a:pPr marL="663612" indent="-663612" defTabSz="549148">
              <a:lnSpc>
                <a:spcPct val="2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Use a string as glue/delimiter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Split</a:t>
            </a:r>
          </a:p>
        </p:txBody>
      </p:sp>
      <p:sp>
        <p:nvSpPr>
          <p:cNvPr id="440" name="Shape 440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“a new string”.split()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211" name="Shape 211"/>
          <p:cNvSpPr/>
          <p:nvPr/>
        </p:nvSpPr>
        <p:spPr>
          <a:xfrm>
            <a:off x="495150" y="3282949"/>
            <a:ext cx="11562527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def double(</a:t>
            </a:r>
            <a:r>
              <a:rPr>
                <a:solidFill>
                  <a:schemeClr val="accent3"/>
                </a:solidFill>
              </a:rPr>
              <a:t>my_name</a:t>
            </a:r>
            <a:r>
              <a:t>):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answer = my_name + my_name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return answer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Split</a:t>
            </a:r>
          </a:p>
        </p:txBody>
      </p:sp>
      <p:sp>
        <p:nvSpPr>
          <p:cNvPr id="443" name="Shape 443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“a new string”.split()</a:t>
            </a:r>
          </a:p>
        </p:txBody>
      </p:sp>
      <p:sp>
        <p:nvSpPr>
          <p:cNvPr id="444" name="Shape 444"/>
          <p:cNvSpPr/>
          <p:nvPr/>
        </p:nvSpPr>
        <p:spPr>
          <a:xfrm rot="21591301">
            <a:off x="686250" y="6138652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45" name="Shape 445"/>
          <p:cNvSpPr/>
          <p:nvPr/>
        </p:nvSpPr>
        <p:spPr>
          <a:xfrm>
            <a:off x="2506542" y="5826141"/>
            <a:ext cx="691896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[“a”, “new”, “string”]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Split</a:t>
            </a:r>
          </a:p>
        </p:txBody>
      </p:sp>
      <p:sp>
        <p:nvSpPr>
          <p:cNvPr id="448" name="Shape 448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“id, name, date”.split(“,”)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Split</a:t>
            </a:r>
          </a:p>
        </p:txBody>
      </p:sp>
      <p:sp>
        <p:nvSpPr>
          <p:cNvPr id="451" name="Shape 451"/>
          <p:cNvSpPr/>
          <p:nvPr/>
        </p:nvSpPr>
        <p:spPr>
          <a:xfrm>
            <a:off x="495150" y="4413248"/>
            <a:ext cx="11562527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“id, name, date”.split(“,”)</a:t>
            </a:r>
          </a:p>
        </p:txBody>
      </p:sp>
      <p:sp>
        <p:nvSpPr>
          <p:cNvPr id="452" name="Shape 452"/>
          <p:cNvSpPr/>
          <p:nvPr/>
        </p:nvSpPr>
        <p:spPr>
          <a:xfrm rot="21591301">
            <a:off x="686250" y="6138652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53" name="Shape 453"/>
          <p:cNvSpPr/>
          <p:nvPr/>
        </p:nvSpPr>
        <p:spPr>
          <a:xfrm>
            <a:off x="2506542" y="5826141"/>
            <a:ext cx="728548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[“id”, “name”, “date”]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Join</a:t>
            </a:r>
          </a:p>
        </p:txBody>
      </p:sp>
      <p:sp>
        <p:nvSpPr>
          <p:cNvPr id="456" name="Shape 456"/>
          <p:cNvSpPr/>
          <p:nvPr/>
        </p:nvSpPr>
        <p:spPr>
          <a:xfrm>
            <a:off x="495149" y="4413248"/>
            <a:ext cx="12192003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“,”.join([“id”, “name”, “date”])</a:t>
            </a:r>
          </a:p>
        </p:txBody>
      </p:sp>
      <p:sp>
        <p:nvSpPr>
          <p:cNvPr id="457" name="Shape 457"/>
          <p:cNvSpPr/>
          <p:nvPr/>
        </p:nvSpPr>
        <p:spPr>
          <a:xfrm rot="21591301">
            <a:off x="686250" y="6138652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58" name="Shape 458"/>
          <p:cNvSpPr/>
          <p:nvPr/>
        </p:nvSpPr>
        <p:spPr>
          <a:xfrm>
            <a:off x="2506542" y="5826141"/>
            <a:ext cx="572185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“id, name, date”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Join</a:t>
            </a:r>
          </a:p>
        </p:txBody>
      </p:sp>
      <p:sp>
        <p:nvSpPr>
          <p:cNvPr id="461" name="Shape 461"/>
          <p:cNvSpPr/>
          <p:nvPr/>
        </p:nvSpPr>
        <p:spPr>
          <a:xfrm>
            <a:off x="495149" y="4413248"/>
            <a:ext cx="12192003" cy="92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“|”.join([“id”, “name”, “date”])</a:t>
            </a:r>
          </a:p>
        </p:txBody>
      </p:sp>
      <p:sp>
        <p:nvSpPr>
          <p:cNvPr id="462" name="Shape 462"/>
          <p:cNvSpPr/>
          <p:nvPr/>
        </p:nvSpPr>
        <p:spPr>
          <a:xfrm rot="21591301">
            <a:off x="686250" y="6138652"/>
            <a:ext cx="1620785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63" name="Shape 463"/>
          <p:cNvSpPr/>
          <p:nvPr/>
        </p:nvSpPr>
        <p:spPr>
          <a:xfrm>
            <a:off x="2506542" y="5826141"/>
            <a:ext cx="5328667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“id|name|date”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Split &amp; join methods</a:t>
            </a:r>
          </a:p>
        </p:txBody>
      </p:sp>
      <p:sp>
        <p:nvSpPr>
          <p:cNvPr id="466" name="Shape 466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Translate between list/string</a:t>
            </a:r>
          </a:p>
          <a:p>
            <a:pPr marL="663612" indent="-663612" defTabSz="549148">
              <a:lnSpc>
                <a:spcPct val="2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Use a string as glue/delimiter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Two more methods</a:t>
            </a:r>
          </a:p>
        </p:txBody>
      </p:sp>
      <p:sp>
        <p:nvSpPr>
          <p:cNvPr id="469" name="Shape 469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solidFill>
                  <a:schemeClr val="accent3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len() </a:t>
            </a:r>
            <a:r>
              <a:rPr>
                <a:solidFill>
                  <a:srgbClr val="838787"/>
                </a:solidFill>
              </a:rPr>
              <a:t>—&gt; find length of sequence</a:t>
            </a:r>
          </a:p>
          <a:p>
            <a:pPr marL="663612" indent="-663612" defTabSz="549148">
              <a:lnSpc>
                <a:spcPct val="2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solidFill>
                  <a:schemeClr val="accent3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sorted() </a:t>
            </a:r>
            <a:r>
              <a:rPr>
                <a:solidFill>
                  <a:srgbClr val="838787"/>
                </a:solidFill>
              </a:rPr>
              <a:t>—&gt; return sorted version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/>
          <p:nvPr>
            <p:ph type="title"/>
          </p:nvPr>
        </p:nvSpPr>
        <p:spPr>
          <a:xfrm>
            <a:off x="406400" y="1536700"/>
            <a:ext cx="12192000" cy="1367235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Concepts covered so Far</a:t>
            </a:r>
          </a:p>
        </p:txBody>
      </p:sp>
      <p:sp>
        <p:nvSpPr>
          <p:cNvPr id="472" name="Shape 472"/>
          <p:cNvSpPr/>
          <p:nvPr>
            <p:ph type="body" idx="1"/>
          </p:nvPr>
        </p:nvSpPr>
        <p:spPr>
          <a:xfrm>
            <a:off x="406400" y="2929465"/>
            <a:ext cx="12192000" cy="6108703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.split() method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.join() method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len() function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sorted() function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/>
          <p:nvPr>
            <p:ph type="title"/>
          </p:nvPr>
        </p:nvSpPr>
        <p:spPr>
          <a:xfrm>
            <a:off x="406400" y="1536700"/>
            <a:ext cx="12192000" cy="999530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Values: What kinds are there?</a:t>
            </a:r>
          </a:p>
        </p:txBody>
      </p:sp>
      <p:sp>
        <p:nvSpPr>
          <p:cNvPr id="475" name="Shape 475"/>
          <p:cNvSpPr/>
          <p:nvPr>
            <p:ph type="body" idx="1"/>
          </p:nvPr>
        </p:nvSpPr>
        <p:spPr>
          <a:xfrm>
            <a:off x="647700" y="3066806"/>
            <a:ext cx="11493039" cy="5109041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Int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Float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String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Equals</a:t>
            </a:r>
          </a:p>
        </p:txBody>
      </p:sp>
      <p:sp>
        <p:nvSpPr>
          <p:cNvPr id="478" name="Shape 478"/>
          <p:cNvSpPr/>
          <p:nvPr/>
        </p:nvSpPr>
        <p:spPr>
          <a:xfrm>
            <a:off x="500463" y="3848098"/>
            <a:ext cx="11609493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“this str” == “that str”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214" name="Shape 214"/>
          <p:cNvSpPr/>
          <p:nvPr/>
        </p:nvSpPr>
        <p:spPr>
          <a:xfrm>
            <a:off x="495150" y="3282949"/>
            <a:ext cx="11562527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def double(</a:t>
            </a:r>
            <a:r>
              <a:rPr>
                <a:solidFill>
                  <a:schemeClr val="accent3"/>
                </a:solidFill>
              </a:rPr>
              <a:t>my_name</a:t>
            </a:r>
            <a:r>
              <a:t>):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answer = my_name + my_name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return answer</a:t>
            </a:r>
          </a:p>
        </p:txBody>
      </p:sp>
      <p:sp>
        <p:nvSpPr>
          <p:cNvPr id="215" name="Shape 215"/>
          <p:cNvSpPr/>
          <p:nvPr/>
        </p:nvSpPr>
        <p:spPr>
          <a:xfrm rot="19262772">
            <a:off x="3341632" y="5027738"/>
            <a:ext cx="2933305" cy="518252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216" name="Shape 216"/>
          <p:cNvSpPr/>
          <p:nvPr/>
        </p:nvSpPr>
        <p:spPr>
          <a:xfrm>
            <a:off x="694604" y="6302681"/>
            <a:ext cx="817168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arbitrary label for input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Booleans</a:t>
            </a:r>
          </a:p>
        </p:txBody>
      </p:sp>
      <p:sp>
        <p:nvSpPr>
          <p:cNvPr id="481" name="Shape 481"/>
          <p:cNvSpPr/>
          <p:nvPr/>
        </p:nvSpPr>
        <p:spPr>
          <a:xfrm>
            <a:off x="500463" y="3848098"/>
            <a:ext cx="11609493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100 &gt; 0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“this str” == “that str”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Booleans</a:t>
            </a:r>
          </a:p>
        </p:txBody>
      </p:sp>
      <p:sp>
        <p:nvSpPr>
          <p:cNvPr id="484" name="Shape 484"/>
          <p:cNvSpPr/>
          <p:nvPr/>
        </p:nvSpPr>
        <p:spPr>
          <a:xfrm>
            <a:off x="500463" y="3848098"/>
            <a:ext cx="11609493" cy="205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100 &gt; 0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“this str” == “that str”  </a:t>
            </a:r>
          </a:p>
        </p:txBody>
      </p:sp>
      <p:sp>
        <p:nvSpPr>
          <p:cNvPr id="485" name="Shape 485"/>
          <p:cNvSpPr/>
          <p:nvPr/>
        </p:nvSpPr>
        <p:spPr>
          <a:xfrm>
            <a:off x="9906930" y="5047388"/>
            <a:ext cx="184752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chemeClr val="accent5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False</a:t>
            </a:r>
          </a:p>
        </p:txBody>
      </p:sp>
      <p:sp>
        <p:nvSpPr>
          <p:cNvPr id="486" name="Shape 486"/>
          <p:cNvSpPr/>
          <p:nvPr/>
        </p:nvSpPr>
        <p:spPr>
          <a:xfrm>
            <a:off x="3722030" y="3891688"/>
            <a:ext cx="1500883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22DA00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True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image1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6984" t="0" r="16984" b="0"/>
          <a:stretch>
            <a:fillRect/>
          </a:stretch>
        </p:blipFill>
        <p:spPr>
          <a:xfrm>
            <a:off x="0" y="0"/>
            <a:ext cx="5486400" cy="9753600"/>
          </a:xfrm>
          <a:prstGeom prst="rect">
            <a:avLst/>
          </a:prstGeom>
        </p:spPr>
      </p:pic>
      <p:sp>
        <p:nvSpPr>
          <p:cNvPr id="489" name="Shape 489"/>
          <p:cNvSpPr/>
          <p:nvPr>
            <p:ph type="body" sz="quarter" idx="1"/>
          </p:nvPr>
        </p:nvSpPr>
        <p:spPr>
          <a:xfrm>
            <a:off x="6189133" y="7619997"/>
            <a:ext cx="5914895" cy="863605"/>
          </a:xfrm>
          <a:prstGeom prst="rect">
            <a:avLst/>
          </a:prstGeom>
        </p:spPr>
        <p:txBody>
          <a:bodyPr anchor="ctr"/>
          <a:lstStyle>
            <a:lvl1pPr defTabSz="452627">
              <a:lnSpc>
                <a:spcPct val="100000"/>
              </a:lnSpc>
              <a:defRPr cap="none" sz="5940">
                <a:solidFill>
                  <a:srgbClr val="232323"/>
                </a:solidFill>
              </a:defRPr>
            </a:lvl1pPr>
          </a:lstStyle>
          <a:p>
            <a:pPr/>
            <a:r>
              <a:t>George Boole</a:t>
            </a:r>
          </a:p>
        </p:txBody>
      </p:sp>
      <p:sp>
        <p:nvSpPr>
          <p:cNvPr id="490" name="Shape 490"/>
          <p:cNvSpPr/>
          <p:nvPr/>
        </p:nvSpPr>
        <p:spPr>
          <a:xfrm>
            <a:off x="6107722" y="1768431"/>
            <a:ext cx="6275756" cy="4811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cap="all" sz="7400">
                <a:solidFill>
                  <a:srgbClr val="FFFFFF"/>
                </a:solidFill>
              </a:defRPr>
            </a:lvl1pPr>
          </a:lstStyle>
          <a:p>
            <a:pPr/>
            <a:r>
              <a:t>“universal laws of thought which are …mathematical as to their form”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Boolean Operators?</a:t>
            </a:r>
          </a:p>
        </p:txBody>
      </p:sp>
      <p:sp>
        <p:nvSpPr>
          <p:cNvPr id="493" name="Shape 493"/>
          <p:cNvSpPr/>
          <p:nvPr/>
        </p:nvSpPr>
        <p:spPr>
          <a:xfrm>
            <a:off x="4163928" y="3820582"/>
            <a:ext cx="5455879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+</a:t>
            </a:r>
            <a:r>
              <a:t> False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*</a:t>
            </a:r>
            <a:r>
              <a:t> False 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/ </a:t>
            </a:r>
            <a:r>
              <a:t>True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Boolean Operators?</a:t>
            </a:r>
          </a:p>
        </p:txBody>
      </p:sp>
      <p:sp>
        <p:nvSpPr>
          <p:cNvPr id="496" name="Shape 496"/>
          <p:cNvSpPr/>
          <p:nvPr/>
        </p:nvSpPr>
        <p:spPr>
          <a:xfrm>
            <a:off x="4163928" y="3820582"/>
            <a:ext cx="5455879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+</a:t>
            </a:r>
            <a:r>
              <a:t> False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*</a:t>
            </a:r>
            <a:r>
              <a:t> False 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/ </a:t>
            </a:r>
            <a:r>
              <a:t>True</a:t>
            </a:r>
          </a:p>
        </p:txBody>
      </p:sp>
      <p:sp>
        <p:nvSpPr>
          <p:cNvPr id="497" name="Shape 497"/>
          <p:cNvSpPr/>
          <p:nvPr/>
        </p:nvSpPr>
        <p:spPr>
          <a:xfrm rot="2859210">
            <a:off x="3768213" y="5333820"/>
            <a:ext cx="5136049" cy="438152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498" name="Shape 498"/>
          <p:cNvSpPr/>
          <p:nvPr/>
        </p:nvSpPr>
        <p:spPr>
          <a:xfrm rot="18911602">
            <a:off x="3742266" y="5284258"/>
            <a:ext cx="5139401" cy="438152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Boolean Operators</a:t>
            </a:r>
          </a:p>
        </p:txBody>
      </p:sp>
      <p:sp>
        <p:nvSpPr>
          <p:cNvPr id="501" name="Shape 501"/>
          <p:cNvSpPr/>
          <p:nvPr/>
        </p:nvSpPr>
        <p:spPr>
          <a:xfrm>
            <a:off x="5366194" y="3431115"/>
            <a:ext cx="2272411" cy="410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7400">
                <a:solidFill>
                  <a:schemeClr val="accent1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or</a:t>
            </a:r>
            <a:endParaRPr>
              <a:solidFill>
                <a:srgbClr val="838787"/>
              </a:solidFill>
            </a:endParaRPr>
          </a:p>
          <a:p>
            <a:pPr>
              <a:defRPr sz="7400">
                <a:solidFill>
                  <a:schemeClr val="accent1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and</a:t>
            </a:r>
            <a:r>
              <a:rPr>
                <a:solidFill>
                  <a:srgbClr val="838787"/>
                </a:solidFill>
              </a:rPr>
              <a:t> </a:t>
            </a:r>
            <a:endParaRPr>
              <a:solidFill>
                <a:srgbClr val="838787"/>
              </a:solidFill>
            </a:endParaRPr>
          </a:p>
          <a:p>
            <a:pPr>
              <a:defRPr sz="7400">
                <a:solidFill>
                  <a:schemeClr val="accent1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Shape 503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Boolean Operators</a:t>
            </a:r>
          </a:p>
        </p:txBody>
      </p:sp>
      <p:sp>
        <p:nvSpPr>
          <p:cNvPr id="504" name="Shape 504"/>
          <p:cNvSpPr/>
          <p:nvPr/>
        </p:nvSpPr>
        <p:spPr>
          <a:xfrm>
            <a:off x="1471527" y="4210049"/>
            <a:ext cx="5455880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or</a:t>
            </a:r>
            <a:r>
              <a:t> False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and</a:t>
            </a:r>
            <a:r>
              <a:t> False </a:t>
            </a:r>
          </a:p>
          <a:p>
            <a:pPr>
              <a:defRPr sz="5400">
                <a:solidFill>
                  <a:schemeClr val="accent1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not</a:t>
            </a:r>
            <a:r>
              <a:rPr>
                <a:solidFill>
                  <a:srgbClr val="838787"/>
                </a:solidFill>
              </a:rPr>
              <a:t> True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Shape 506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Boolean Operators</a:t>
            </a:r>
          </a:p>
        </p:txBody>
      </p:sp>
      <p:sp>
        <p:nvSpPr>
          <p:cNvPr id="507" name="Shape 507"/>
          <p:cNvSpPr/>
          <p:nvPr/>
        </p:nvSpPr>
        <p:spPr>
          <a:xfrm>
            <a:off x="1471527" y="4210049"/>
            <a:ext cx="5455880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or</a:t>
            </a:r>
            <a:r>
              <a:t> False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and</a:t>
            </a:r>
            <a:r>
              <a:t> False </a:t>
            </a:r>
          </a:p>
          <a:p>
            <a:pPr>
              <a:defRPr sz="5400">
                <a:solidFill>
                  <a:schemeClr val="accent1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not</a:t>
            </a:r>
            <a:r>
              <a:rPr>
                <a:solidFill>
                  <a:srgbClr val="838787"/>
                </a:solidFill>
              </a:rPr>
              <a:t> True</a:t>
            </a:r>
          </a:p>
        </p:txBody>
      </p:sp>
      <p:sp>
        <p:nvSpPr>
          <p:cNvPr id="508" name="Shape 508"/>
          <p:cNvSpPr/>
          <p:nvPr/>
        </p:nvSpPr>
        <p:spPr>
          <a:xfrm>
            <a:off x="7572761" y="4800600"/>
            <a:ext cx="1698240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509" name="Shape 509"/>
          <p:cNvSpPr/>
          <p:nvPr/>
        </p:nvSpPr>
        <p:spPr>
          <a:xfrm>
            <a:off x="9916355" y="4305298"/>
            <a:ext cx="1500883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22DA00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True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Boolean Operators</a:t>
            </a:r>
          </a:p>
        </p:txBody>
      </p:sp>
      <p:sp>
        <p:nvSpPr>
          <p:cNvPr id="512" name="Shape 512"/>
          <p:cNvSpPr/>
          <p:nvPr/>
        </p:nvSpPr>
        <p:spPr>
          <a:xfrm>
            <a:off x="1471527" y="4210049"/>
            <a:ext cx="5455880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or</a:t>
            </a:r>
            <a:r>
              <a:t> False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and</a:t>
            </a:r>
            <a:r>
              <a:t> False </a:t>
            </a:r>
          </a:p>
          <a:p>
            <a:pPr>
              <a:defRPr sz="5400">
                <a:solidFill>
                  <a:schemeClr val="accent1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not</a:t>
            </a:r>
            <a:r>
              <a:rPr>
                <a:solidFill>
                  <a:srgbClr val="838787"/>
                </a:solidFill>
              </a:rPr>
              <a:t> True</a:t>
            </a:r>
          </a:p>
        </p:txBody>
      </p:sp>
      <p:sp>
        <p:nvSpPr>
          <p:cNvPr id="513" name="Shape 513"/>
          <p:cNvSpPr/>
          <p:nvPr/>
        </p:nvSpPr>
        <p:spPr>
          <a:xfrm>
            <a:off x="7572761" y="4800600"/>
            <a:ext cx="1698240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514" name="Shape 514"/>
          <p:cNvSpPr/>
          <p:nvPr/>
        </p:nvSpPr>
        <p:spPr>
          <a:xfrm>
            <a:off x="7572761" y="5905500"/>
            <a:ext cx="1698240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515" name="Shape 515"/>
          <p:cNvSpPr/>
          <p:nvPr/>
        </p:nvSpPr>
        <p:spPr>
          <a:xfrm>
            <a:off x="9916355" y="4305298"/>
            <a:ext cx="1500883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22DA00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True</a:t>
            </a:r>
          </a:p>
        </p:txBody>
      </p:sp>
      <p:sp>
        <p:nvSpPr>
          <p:cNvPr id="516" name="Shape 516"/>
          <p:cNvSpPr/>
          <p:nvPr/>
        </p:nvSpPr>
        <p:spPr>
          <a:xfrm>
            <a:off x="9865555" y="5397498"/>
            <a:ext cx="18475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chemeClr val="accent5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False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Boolean Operators</a:t>
            </a:r>
          </a:p>
        </p:txBody>
      </p:sp>
      <p:sp>
        <p:nvSpPr>
          <p:cNvPr id="519" name="Shape 519"/>
          <p:cNvSpPr/>
          <p:nvPr/>
        </p:nvSpPr>
        <p:spPr>
          <a:xfrm>
            <a:off x="1471527" y="4210049"/>
            <a:ext cx="5455880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or</a:t>
            </a:r>
            <a:r>
              <a:t> False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True </a:t>
            </a:r>
            <a:r>
              <a:rPr>
                <a:solidFill>
                  <a:schemeClr val="accent1"/>
                </a:solidFill>
              </a:rPr>
              <a:t>and</a:t>
            </a:r>
            <a:r>
              <a:t> False </a:t>
            </a:r>
          </a:p>
          <a:p>
            <a:pPr>
              <a:defRPr sz="5400">
                <a:solidFill>
                  <a:schemeClr val="accent1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not</a:t>
            </a:r>
            <a:r>
              <a:rPr>
                <a:solidFill>
                  <a:srgbClr val="838787"/>
                </a:solidFill>
              </a:rPr>
              <a:t> True</a:t>
            </a:r>
          </a:p>
        </p:txBody>
      </p:sp>
      <p:sp>
        <p:nvSpPr>
          <p:cNvPr id="520" name="Shape 520"/>
          <p:cNvSpPr/>
          <p:nvPr/>
        </p:nvSpPr>
        <p:spPr>
          <a:xfrm>
            <a:off x="7572761" y="4800600"/>
            <a:ext cx="1698240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521" name="Shape 521"/>
          <p:cNvSpPr/>
          <p:nvPr/>
        </p:nvSpPr>
        <p:spPr>
          <a:xfrm>
            <a:off x="7572761" y="5905500"/>
            <a:ext cx="1698240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522" name="Shape 522"/>
          <p:cNvSpPr/>
          <p:nvPr/>
        </p:nvSpPr>
        <p:spPr>
          <a:xfrm>
            <a:off x="7572761" y="6989233"/>
            <a:ext cx="1698240" cy="2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</a:p>
        </p:txBody>
      </p:sp>
      <p:sp>
        <p:nvSpPr>
          <p:cNvPr id="523" name="Shape 523"/>
          <p:cNvSpPr/>
          <p:nvPr/>
        </p:nvSpPr>
        <p:spPr>
          <a:xfrm>
            <a:off x="9916355" y="4305298"/>
            <a:ext cx="1500883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22DA00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True</a:t>
            </a:r>
          </a:p>
        </p:txBody>
      </p:sp>
      <p:sp>
        <p:nvSpPr>
          <p:cNvPr id="524" name="Shape 524"/>
          <p:cNvSpPr/>
          <p:nvPr/>
        </p:nvSpPr>
        <p:spPr>
          <a:xfrm>
            <a:off x="9865555" y="5397498"/>
            <a:ext cx="18475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chemeClr val="accent5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False</a:t>
            </a:r>
          </a:p>
        </p:txBody>
      </p:sp>
      <p:sp>
        <p:nvSpPr>
          <p:cNvPr id="525" name="Shape 525"/>
          <p:cNvSpPr/>
          <p:nvPr/>
        </p:nvSpPr>
        <p:spPr>
          <a:xfrm>
            <a:off x="9852855" y="6430433"/>
            <a:ext cx="1847529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chemeClr val="accent5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pPr/>
            <a:r>
              <a:t>False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Defining A Function</a:t>
            </a:r>
          </a:p>
        </p:txBody>
      </p:sp>
      <p:sp>
        <p:nvSpPr>
          <p:cNvPr id="219" name="Shape 219"/>
          <p:cNvSpPr/>
          <p:nvPr/>
        </p:nvSpPr>
        <p:spPr>
          <a:xfrm>
            <a:off x="495150" y="3282949"/>
            <a:ext cx="11562527" cy="318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def double(my_name)</a:t>
            </a:r>
            <a:r>
              <a:rPr>
                <a:solidFill>
                  <a:schemeClr val="accent3"/>
                </a:solidFill>
              </a:rPr>
              <a:t>: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answer = my_name + my_name</a:t>
            </a:r>
          </a:p>
          <a:p>
            <a:pPr>
              <a:defRPr sz="5400">
                <a:solidFill>
                  <a:srgbClr val="838787"/>
                </a:solidFill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return answer</a:t>
            </a:r>
          </a:p>
        </p:txBody>
      </p:sp>
      <p:sp>
        <p:nvSpPr>
          <p:cNvPr id="220" name="Shape 220"/>
          <p:cNvSpPr/>
          <p:nvPr/>
        </p:nvSpPr>
        <p:spPr>
          <a:xfrm rot="8773757">
            <a:off x="8032305" y="2856737"/>
            <a:ext cx="2208634" cy="518253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221" name="Shape 221"/>
          <p:cNvSpPr/>
          <p:nvPr/>
        </p:nvSpPr>
        <p:spPr>
          <a:xfrm>
            <a:off x="10194862" y="1549830"/>
            <a:ext cx="2061973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colon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/>
          <p:nvPr>
            <p:ph type="title"/>
          </p:nvPr>
        </p:nvSpPr>
        <p:spPr>
          <a:xfrm>
            <a:off x="406400" y="1536700"/>
            <a:ext cx="12192000" cy="999530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Values: What kinds ARE THERE?</a:t>
            </a:r>
          </a:p>
        </p:txBody>
      </p:sp>
      <p:sp>
        <p:nvSpPr>
          <p:cNvPr id="528" name="Shape 528"/>
          <p:cNvSpPr/>
          <p:nvPr>
            <p:ph type="body" idx="1"/>
          </p:nvPr>
        </p:nvSpPr>
        <p:spPr>
          <a:xfrm>
            <a:off x="647700" y="3066806"/>
            <a:ext cx="11493039" cy="5109041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Int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Float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String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Bool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/>
          <p:nvPr>
            <p:ph type="title"/>
          </p:nvPr>
        </p:nvSpPr>
        <p:spPr>
          <a:xfrm>
            <a:off x="406400" y="1536700"/>
            <a:ext cx="12192000" cy="999530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Casting between Data types</a:t>
            </a:r>
          </a:p>
        </p:txBody>
      </p:sp>
      <p:sp>
        <p:nvSpPr>
          <p:cNvPr id="531" name="Shape 531"/>
          <p:cNvSpPr/>
          <p:nvPr>
            <p:ph type="body" idx="1"/>
          </p:nvPr>
        </p:nvSpPr>
        <p:spPr>
          <a:xfrm>
            <a:off x="647700" y="3066806"/>
            <a:ext cx="11493039" cy="5109041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int()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float()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str()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5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bool()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Shape 533"/>
          <p:cNvSpPr/>
          <p:nvPr>
            <p:ph type="title"/>
          </p:nvPr>
        </p:nvSpPr>
        <p:spPr>
          <a:xfrm>
            <a:off x="406400" y="1536700"/>
            <a:ext cx="12192000" cy="1367235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Concepts covered so Far</a:t>
            </a:r>
          </a:p>
        </p:txBody>
      </p:sp>
      <p:sp>
        <p:nvSpPr>
          <p:cNvPr id="534" name="Shape 534"/>
          <p:cNvSpPr/>
          <p:nvPr>
            <p:ph type="body" idx="1"/>
          </p:nvPr>
        </p:nvSpPr>
        <p:spPr>
          <a:xfrm>
            <a:off x="406400" y="2929465"/>
            <a:ext cx="12192000" cy="6108703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Boolean values (True/False)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Boolean operators (or, and, not)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Casting between data types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Shape 536"/>
          <p:cNvSpPr/>
          <p:nvPr>
            <p:ph type="title"/>
          </p:nvPr>
        </p:nvSpPr>
        <p:spPr>
          <a:xfrm>
            <a:off x="2802101" y="4038600"/>
            <a:ext cx="7400598" cy="4521200"/>
          </a:xfrm>
          <a:prstGeom prst="rect">
            <a:avLst/>
          </a:prstGeom>
        </p:spPr>
        <p:txBody>
          <a:bodyPr/>
          <a:lstStyle/>
          <a:p>
            <a:pPr/>
            <a:r>
              <a:t>Exercises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/>
          <p:nvPr>
            <p:ph type="title"/>
          </p:nvPr>
        </p:nvSpPr>
        <p:spPr>
          <a:xfrm>
            <a:off x="406400" y="1536700"/>
            <a:ext cx="12192000" cy="1367235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pPr/>
            <a:r>
              <a:t>Concepts covered so Far</a:t>
            </a:r>
          </a:p>
        </p:txBody>
      </p:sp>
      <p:sp>
        <p:nvSpPr>
          <p:cNvPr id="539" name="Shape 539"/>
          <p:cNvSpPr/>
          <p:nvPr>
            <p:ph type="body" idx="1"/>
          </p:nvPr>
        </p:nvSpPr>
        <p:spPr>
          <a:xfrm>
            <a:off x="406400" y="2929465"/>
            <a:ext cx="12192000" cy="6108703"/>
          </a:xfrm>
          <a:prstGeom prst="rect">
            <a:avLst/>
          </a:prstGeom>
        </p:spPr>
        <p:txBody>
          <a:bodyPr anchor="t"/>
          <a:lstStyle/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Boolean values (True/False)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Boolean operators (or, and, not)</a:t>
            </a:r>
          </a:p>
          <a:p>
            <a:pPr marL="444500" indent="-444500" defTabSz="584200">
              <a:lnSpc>
                <a:spcPct val="100000"/>
              </a:lnSpc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cap="none" spc="0" sz="48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Casting between data types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/>
          <p:nvPr>
            <p:ph type="title"/>
          </p:nvPr>
        </p:nvSpPr>
        <p:spPr>
          <a:xfrm>
            <a:off x="1522214" y="4004733"/>
            <a:ext cx="9960373" cy="2033589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What’s missing?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Shape 543"/>
          <p:cNvSpPr/>
          <p:nvPr/>
        </p:nvSpPr>
        <p:spPr>
          <a:xfrm>
            <a:off x="4141687" y="5424289"/>
            <a:ext cx="4656271" cy="787865"/>
          </a:xfrm>
          <a:prstGeom prst="rightArrow">
            <a:avLst>
              <a:gd name="adj1" fmla="val 32000"/>
              <a:gd name="adj2" fmla="val 103165"/>
            </a:avLst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44" name="Shape 544"/>
          <p:cNvSpPr/>
          <p:nvPr/>
        </p:nvSpPr>
        <p:spPr>
          <a:xfrm>
            <a:off x="1753491" y="4749105"/>
            <a:ext cx="2426629" cy="2219658"/>
          </a:xfrm>
          <a:prstGeom prst="rect">
            <a:avLst/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45" name="Shape 545"/>
          <p:cNvSpPr/>
          <p:nvPr/>
        </p:nvSpPr>
        <p:spPr>
          <a:xfrm>
            <a:off x="8824679" y="4749105"/>
            <a:ext cx="2426629" cy="2219658"/>
          </a:xfrm>
          <a:prstGeom prst="rect">
            <a:avLst/>
          </a:prstGeom>
          <a:solidFill>
            <a:srgbClr val="33A1D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</a:defRPr>
            </a:pPr>
          </a:p>
        </p:txBody>
      </p:sp>
      <p:sp>
        <p:nvSpPr>
          <p:cNvPr id="546" name="Shape 546"/>
          <p:cNvSpPr/>
          <p:nvPr/>
        </p:nvSpPr>
        <p:spPr>
          <a:xfrm>
            <a:off x="9255673" y="5458882"/>
            <a:ext cx="1564641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Finish</a:t>
            </a:r>
          </a:p>
        </p:txBody>
      </p:sp>
      <p:sp>
        <p:nvSpPr>
          <p:cNvPr id="547" name="Shape 547"/>
          <p:cNvSpPr/>
          <p:nvPr/>
        </p:nvSpPr>
        <p:spPr>
          <a:xfrm>
            <a:off x="2334075" y="5458882"/>
            <a:ext cx="1265462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40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Start</a:t>
            </a:r>
          </a:p>
        </p:txBody>
      </p:sp>
      <p:sp>
        <p:nvSpPr>
          <p:cNvPr id="548" name="Shape 548"/>
          <p:cNvSpPr/>
          <p:nvPr>
            <p:ph type="title" idx="4294967295"/>
          </p:nvPr>
        </p:nvSpPr>
        <p:spPr>
          <a:xfrm>
            <a:off x="3488828" y="1909233"/>
            <a:ext cx="6027145" cy="141797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438150">
              <a:lnSpc>
                <a:spcPct val="80000"/>
              </a:lnSpc>
              <a:spcBef>
                <a:spcPts val="2100"/>
              </a:spcBef>
              <a:defRPr cap="all" sz="9700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Flow Diagram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image2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6740" t="0" r="6740" b="0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Shape 552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Conditional Statements</a:t>
            </a:r>
          </a:p>
        </p:txBody>
      </p:sp>
      <p:sp>
        <p:nvSpPr>
          <p:cNvPr id="553" name="Shape 553"/>
          <p:cNvSpPr/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/>
          <a:lstStyle/>
          <a:p>
            <a:pPr marL="663612" indent="-663612" defTabSz="549148">
              <a:lnSpc>
                <a:spcPct val="1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Directs route taken by program</a:t>
            </a:r>
          </a:p>
          <a:p>
            <a:pPr marL="663612" indent="-663612" defTabSz="549148">
              <a:lnSpc>
                <a:spcPct val="200000"/>
              </a:lnSpc>
              <a:spcBef>
                <a:spcPts val="2600"/>
              </a:spcBef>
              <a:buSzPct val="40000"/>
              <a:buBlip>
                <a:blip r:embed="rId2"/>
              </a:buBlip>
              <a:defRPr cap="none" spc="0" sz="60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Hinges on Boolean expressions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/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pPr/>
            <a:r>
              <a:t>Examples of conditions</a:t>
            </a:r>
          </a:p>
        </p:txBody>
      </p:sp>
      <p:sp>
        <p:nvSpPr>
          <p:cNvPr id="556" name="Shape 556"/>
          <p:cNvSpPr/>
          <p:nvPr>
            <p:ph type="body" idx="1"/>
          </p:nvPr>
        </p:nvSpPr>
        <p:spPr>
          <a:xfrm>
            <a:off x="406400" y="3953767"/>
            <a:ext cx="12192000" cy="5296376"/>
          </a:xfrm>
          <a:prstGeom prst="rect">
            <a:avLst/>
          </a:prstGeom>
        </p:spPr>
        <p:txBody>
          <a:bodyPr anchor="t"/>
          <a:lstStyle/>
          <a:p>
            <a:pPr marL="705969" indent="-705969" defTabSz="584200">
              <a:lnSpc>
                <a:spcPct val="100000"/>
              </a:lnSpc>
              <a:spcBef>
                <a:spcPts val="2800"/>
              </a:spcBef>
              <a:buSzPct val="40000"/>
              <a:buBlip>
                <a:blip r:embed="rId2"/>
              </a:buBlip>
              <a:defRPr cap="none" spc="0" sz="6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my_name </a:t>
            </a:r>
            <a:r>
              <a:rPr>
                <a:solidFill>
                  <a:schemeClr val="accent3"/>
                </a:solidFill>
              </a:rPr>
              <a:t>==</a:t>
            </a:r>
            <a:r>
              <a:t> “Rob”</a:t>
            </a:r>
          </a:p>
          <a:p>
            <a:pPr marL="705969" indent="-705969" defTabSz="584200">
              <a:lnSpc>
                <a:spcPct val="100000"/>
              </a:lnSpc>
              <a:spcBef>
                <a:spcPts val="2800"/>
              </a:spcBef>
              <a:buSzPct val="40000"/>
              <a:buBlip>
                <a:blip r:embed="rId2"/>
              </a:buBlip>
              <a:defRPr cap="none" spc="0" sz="6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age </a:t>
            </a:r>
            <a:r>
              <a:rPr>
                <a:solidFill>
                  <a:schemeClr val="accent3"/>
                </a:solidFill>
              </a:rPr>
              <a:t>&gt;</a:t>
            </a:r>
            <a:r>
              <a:t> 21</a:t>
            </a:r>
          </a:p>
          <a:p>
            <a:pPr marL="705969" indent="-705969" defTabSz="584200">
              <a:lnSpc>
                <a:spcPct val="100000"/>
              </a:lnSpc>
              <a:spcBef>
                <a:spcPts val="2800"/>
              </a:spcBef>
              <a:buSzPct val="40000"/>
              <a:buBlip>
                <a:blip r:embed="rId2"/>
              </a:buBlip>
              <a:defRPr cap="none" spc="0" sz="640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name </a:t>
            </a:r>
            <a:r>
              <a:rPr>
                <a:solidFill>
                  <a:schemeClr val="accent3"/>
                </a:solidFill>
              </a:rPr>
              <a:t>in</a:t>
            </a:r>
            <a:r>
              <a:t> list_of_guests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222222"/>
      </a:lt1>
      <a:dk2>
        <a:srgbClr val="A7A7A7"/>
      </a:dk2>
      <a:lt2>
        <a:srgbClr val="535353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878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878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